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0"/>
  </p:handoutMasterIdLst>
  <p:sldIdLst>
    <p:sldId id="256" r:id="rId3"/>
    <p:sldId id="263" r:id="rId4"/>
    <p:sldId id="264" r:id="rId5"/>
    <p:sldId id="287" r:id="rId6"/>
    <p:sldId id="289" r:id="rId8"/>
    <p:sldId id="268" r:id="rId9"/>
    <p:sldId id="265" r:id="rId10"/>
    <p:sldId id="282" r:id="rId11"/>
    <p:sldId id="267" r:id="rId12"/>
    <p:sldId id="266" r:id="rId13"/>
    <p:sldId id="271" r:id="rId14"/>
    <p:sldId id="274" r:id="rId15"/>
    <p:sldId id="270" r:id="rId16"/>
    <p:sldId id="276" r:id="rId17"/>
    <p:sldId id="277" r:id="rId18"/>
    <p:sldId id="284" r:id="rId19"/>
    <p:sldId id="275" r:id="rId20"/>
    <p:sldId id="285" r:id="rId21"/>
    <p:sldId id="286" r:id="rId22"/>
    <p:sldId id="298" r:id="rId23"/>
    <p:sldId id="293" r:id="rId24"/>
    <p:sldId id="294" r:id="rId25"/>
    <p:sldId id="295" r:id="rId26"/>
    <p:sldId id="296" r:id="rId27"/>
    <p:sldId id="297" r:id="rId28"/>
    <p:sldId id="288" r:id="rId29"/>
  </p:sldIdLst>
  <p:sldSz cx="12204700" cy="7021195"/>
  <p:notesSz cx="6797675" cy="9874250"/>
  <p:defaultTextStyle>
    <a:defPPr>
      <a:defRPr lang="ru-RU"/>
    </a:defPPr>
    <a:lvl1pPr marL="0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9275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8550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7825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7100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6375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5650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4925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4200" algn="l" defTabSz="109855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40" y="-690"/>
      </p:cViewPr>
      <p:guideLst>
        <p:guide orient="horz" pos="2212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A4D4-3E46-4776-A0F4-FCFAD3B2DCD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2845-705B-426F-8F6B-ADDD5A67A4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89C2E-70DB-412C-9C1C-9CD6A6F8236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975" y="739775"/>
            <a:ext cx="64357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82177-18BE-4F9C-9D58-277A87C442C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5353" y="2181221"/>
            <a:ext cx="10373995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0705" y="3978857"/>
            <a:ext cx="8543290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9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8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7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6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4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8407" y="281187"/>
            <a:ext cx="2746058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0235" y="281187"/>
            <a:ext cx="8034761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087" y="4511973"/>
            <a:ext cx="10373995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4087" y="2976018"/>
            <a:ext cx="10373995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92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85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7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71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63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56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4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4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0235" y="1638354"/>
            <a:ext cx="539040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4056" y="1638354"/>
            <a:ext cx="539040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571714"/>
            <a:ext cx="5392529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275" indent="0">
              <a:buNone/>
              <a:defRPr sz="2400" b="1"/>
            </a:lvl2pPr>
            <a:lvl3pPr marL="1098550" indent="0">
              <a:buNone/>
              <a:defRPr sz="2200" b="1"/>
            </a:lvl3pPr>
            <a:lvl4pPr marL="1647825" indent="0">
              <a:buNone/>
              <a:defRPr sz="1900" b="1"/>
            </a:lvl4pPr>
            <a:lvl5pPr marL="2197100" indent="0">
              <a:buNone/>
              <a:defRPr sz="1900" b="1"/>
            </a:lvl5pPr>
            <a:lvl6pPr marL="2746375" indent="0">
              <a:buNone/>
              <a:defRPr sz="1900" b="1"/>
            </a:lvl6pPr>
            <a:lvl7pPr marL="3295650" indent="0">
              <a:buNone/>
              <a:defRPr sz="1900" b="1"/>
            </a:lvl7pPr>
            <a:lvl8pPr marL="3844925" indent="0">
              <a:buNone/>
              <a:defRPr sz="1900" b="1"/>
            </a:lvl8pPr>
            <a:lvl9pPr marL="439420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0235" y="2226730"/>
            <a:ext cx="5392529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9819" y="1571714"/>
            <a:ext cx="539464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9275" indent="0">
              <a:buNone/>
              <a:defRPr sz="2400" b="1"/>
            </a:lvl2pPr>
            <a:lvl3pPr marL="1098550" indent="0">
              <a:buNone/>
              <a:defRPr sz="2200" b="1"/>
            </a:lvl3pPr>
            <a:lvl4pPr marL="1647825" indent="0">
              <a:buNone/>
              <a:defRPr sz="1900" b="1"/>
            </a:lvl4pPr>
            <a:lvl5pPr marL="2197100" indent="0">
              <a:buNone/>
              <a:defRPr sz="1900" b="1"/>
            </a:lvl5pPr>
            <a:lvl6pPr marL="2746375" indent="0">
              <a:buNone/>
              <a:defRPr sz="1900" b="1"/>
            </a:lvl6pPr>
            <a:lvl7pPr marL="3295650" indent="0">
              <a:buNone/>
              <a:defRPr sz="1900" b="1"/>
            </a:lvl7pPr>
            <a:lvl8pPr marL="3844925" indent="0">
              <a:buNone/>
              <a:defRPr sz="1900" b="1"/>
            </a:lvl8pPr>
            <a:lvl9pPr marL="439420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9819" y="2226730"/>
            <a:ext cx="539464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6" y="279560"/>
            <a:ext cx="40152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1699" y="279561"/>
            <a:ext cx="6822766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0236" y="1469317"/>
            <a:ext cx="40152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9275" indent="0">
              <a:buNone/>
              <a:defRPr sz="1400"/>
            </a:lvl2pPr>
            <a:lvl3pPr marL="1098550" indent="0">
              <a:buNone/>
              <a:defRPr sz="1200"/>
            </a:lvl3pPr>
            <a:lvl4pPr marL="1647825" indent="0">
              <a:buNone/>
              <a:defRPr sz="1100"/>
            </a:lvl4pPr>
            <a:lvl5pPr marL="2197100" indent="0">
              <a:buNone/>
              <a:defRPr sz="1100"/>
            </a:lvl5pPr>
            <a:lvl6pPr marL="2746375" indent="0">
              <a:buNone/>
              <a:defRPr sz="1100"/>
            </a:lvl6pPr>
            <a:lvl7pPr marL="3295650" indent="0">
              <a:buNone/>
              <a:defRPr sz="1100"/>
            </a:lvl7pPr>
            <a:lvl8pPr marL="3844925" indent="0">
              <a:buNone/>
              <a:defRPr sz="1100"/>
            </a:lvl8pPr>
            <a:lvl9pPr marL="43942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207" y="4915059"/>
            <a:ext cx="7322820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2207" y="627385"/>
            <a:ext cx="7322820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9275" indent="0">
              <a:buNone/>
              <a:defRPr sz="3400"/>
            </a:lvl2pPr>
            <a:lvl3pPr marL="1098550" indent="0">
              <a:buNone/>
              <a:defRPr sz="2900"/>
            </a:lvl3pPr>
            <a:lvl4pPr marL="1647825" indent="0">
              <a:buNone/>
              <a:defRPr sz="2400"/>
            </a:lvl4pPr>
            <a:lvl5pPr marL="2197100" indent="0">
              <a:buNone/>
              <a:defRPr sz="2400"/>
            </a:lvl5pPr>
            <a:lvl6pPr marL="2746375" indent="0">
              <a:buNone/>
              <a:defRPr sz="2400"/>
            </a:lvl6pPr>
            <a:lvl7pPr marL="3295650" indent="0">
              <a:buNone/>
              <a:defRPr sz="2400"/>
            </a:lvl7pPr>
            <a:lvl8pPr marL="3844925" indent="0">
              <a:buNone/>
              <a:defRPr sz="2400"/>
            </a:lvl8pPr>
            <a:lvl9pPr marL="439420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2207" y="5495310"/>
            <a:ext cx="7322820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9275" indent="0">
              <a:buNone/>
              <a:defRPr sz="1400"/>
            </a:lvl2pPr>
            <a:lvl3pPr marL="1098550" indent="0">
              <a:buNone/>
              <a:defRPr sz="1200"/>
            </a:lvl3pPr>
            <a:lvl4pPr marL="1647825" indent="0">
              <a:buNone/>
              <a:defRPr sz="1100"/>
            </a:lvl4pPr>
            <a:lvl5pPr marL="2197100" indent="0">
              <a:buNone/>
              <a:defRPr sz="1100"/>
            </a:lvl5pPr>
            <a:lvl6pPr marL="2746375" indent="0">
              <a:buNone/>
              <a:defRPr sz="1100"/>
            </a:lvl6pPr>
            <a:lvl7pPr marL="3295650" indent="0">
              <a:buNone/>
              <a:defRPr sz="1100"/>
            </a:lvl7pPr>
            <a:lvl8pPr marL="3844925" indent="0">
              <a:buNone/>
              <a:defRPr sz="1100"/>
            </a:lvl8pPr>
            <a:lvl9pPr marL="439420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281186"/>
            <a:ext cx="10984230" cy="1170252"/>
          </a:xfrm>
          <a:prstGeom prst="rect">
            <a:avLst/>
          </a:prstGeom>
        </p:spPr>
        <p:txBody>
          <a:bodyPr vert="horz" lIns="109856" tIns="54928" rIns="109856" bIns="549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235" y="1638354"/>
            <a:ext cx="10984230" cy="4633874"/>
          </a:xfrm>
          <a:prstGeom prst="rect">
            <a:avLst/>
          </a:prstGeom>
        </p:spPr>
        <p:txBody>
          <a:bodyPr vert="horz" lIns="109856" tIns="54928" rIns="109856" bIns="54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0235" y="6507903"/>
            <a:ext cx="2847763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9939" y="6507903"/>
            <a:ext cx="3864822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46702" y="6507903"/>
            <a:ext cx="2847763" cy="373831"/>
          </a:xfrm>
          <a:prstGeom prst="rect">
            <a:avLst/>
          </a:prstGeom>
        </p:spPr>
        <p:txBody>
          <a:bodyPr vert="horz" lIns="109856" tIns="54928" rIns="109856" bIns="5492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855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115" indent="-412115" algn="l" defTabSz="10985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2810" indent="-343535" algn="l" defTabSz="10985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3505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2780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055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1330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0605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880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55" indent="-274955" algn="l" defTabSz="10985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75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50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7825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7100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6375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5650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4925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4200" algn="l" defTabSz="109855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b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microsoft.com/office/2007/relationships/hdphoto" Target="../media/image9.wdp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microsoft.com/office/2007/relationships/hdphoto" Target="../media/image11.wdp"/><Relationship Id="rId1" Type="http://schemas.openxmlformats.org/officeDocument/2006/relationships/hyperlink" Target="https://app.testcenter.kz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87" y="5938"/>
            <a:ext cx="3228975" cy="18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dauren\Downloads\WhatsApp Image 2020-07-14 at 07.31.2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0"/>
          <a:stretch>
            <a:fillRect/>
          </a:stretch>
        </p:blipFill>
        <p:spPr bwMode="auto">
          <a:xfrm>
            <a:off x="41623" y="114976"/>
            <a:ext cx="2782288" cy="20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/>
          <p:nvPr/>
        </p:nvSpPr>
        <p:spPr>
          <a:xfrm>
            <a:off x="845766" y="2358628"/>
            <a:ext cx="10657184" cy="2115000"/>
          </a:xfrm>
          <a:prstGeom prst="rect">
            <a:avLst/>
          </a:prstGeom>
        </p:spPr>
        <p:txBody>
          <a:bodyPr vert="horz" lIns="109856" tIns="54928" rIns="109856" bIns="54928" rtlCol="0" anchor="ctr">
            <a:noAutofit/>
          </a:bodyPr>
          <a:lstStyle>
            <a:lvl1pPr algn="ctr" defTabSz="109855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Calibri Light" panose="020F0302020204030204" pitchFamily="34" charset="0"/>
              </a:rPr>
              <a:t>ЕДИНОЕ НАЦИОНАЛЬНОЕ ТЕСТИРОВАНИЕ - 2022 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6206" y="57430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Palatino Linotype" panose="02040502050505030304" pitchFamily="18" charset="0"/>
              </a:rPr>
              <a:t>Нур-Султан, 2021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 fontScale="90000"/>
          </a:bodyPr>
          <a:lstStyle/>
          <a:p>
            <a:br>
              <a:rPr lang="en-US" sz="3000" b="1" dirty="0" smtClean="0">
                <a:latin typeface="Palatino Linotype" panose="02040502050505030304" pitchFamily="18" charset="0"/>
              </a:rPr>
            </a:br>
            <a:r>
              <a:rPr lang="en-US" sz="3000" b="1" dirty="0" smtClean="0">
                <a:latin typeface="Palatino Linotype" panose="02040502050505030304" pitchFamily="18" charset="0"/>
              </a:rPr>
              <a:t>Форма тестовых заданий </a:t>
            </a:r>
            <a:br>
              <a:rPr lang="en-US" sz="3000" b="1" dirty="0" smtClean="0">
                <a:latin typeface="Palatino Linotype" panose="02040502050505030304" pitchFamily="18" charset="0"/>
              </a:rPr>
            </a:br>
            <a:endParaRPr lang="ru-RU" sz="3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94305" y="1134492"/>
          <a:ext cx="11642238" cy="5428196"/>
        </p:xfrm>
        <a:graphic>
          <a:graphicData uri="http://schemas.openxmlformats.org/drawingml/2006/table">
            <a:tbl>
              <a:tblPr firstRow="1" firstCol="1" bandCol="1">
                <a:tableStyleId>{5940675A-B579-460E-94D1-54222C63F5DA}</a:tableStyleId>
              </a:tblPr>
              <a:tblGrid>
                <a:gridCol w="2641237"/>
                <a:gridCol w="1512168"/>
                <a:gridCol w="7488833"/>
              </a:tblGrid>
              <a:tr h="71809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Palatino Linotype" panose="02040502050505030304" pitchFamily="18" charset="0"/>
                        </a:rPr>
                        <a:t>Предметы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Palatino Linotype" panose="02040502050505030304" pitchFamily="18" charset="0"/>
                        </a:rPr>
                        <a:t>Задании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Palatino Linotype" panose="02040502050505030304" pitchFamily="18" charset="0"/>
                        </a:rPr>
                        <a:t>Форма заданий</a:t>
                      </a:r>
                      <a:endParaRPr lang="ru-RU" sz="2000" b="1" dirty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673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Palatino Linotype" panose="02040502050505030304" pitchFamily="18" charset="0"/>
                        </a:rPr>
                        <a:t>История Казахстана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baseline="0" dirty="0" smtClean="0">
                          <a:effectLst/>
                          <a:latin typeface="Palatino Linotype" panose="02040502050505030304" pitchFamily="18" charset="0"/>
                        </a:rPr>
                        <a:t>с </a:t>
                      </a: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1 по 10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84287">
                <a:tc vMerge="1"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 11 по 15 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1285842">
                <a:tc>
                  <a:txBody>
                    <a:bodyPr/>
                    <a:lstStyle/>
                    <a:p>
                      <a:pPr marL="0" marR="0" indent="0" algn="l" defTabSz="10985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effectLst/>
                          <a:latin typeface="Palatino Linotype" panose="02040502050505030304" pitchFamily="18" charset="0"/>
                        </a:rPr>
                        <a:t>Математическая грамотность </a:t>
                      </a:r>
                      <a:endParaRPr lang="ru-RU" sz="2000" dirty="0" smtClean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0" marR="0" indent="0" algn="l" defTabSz="10985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dirty="0" smtClean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0" marR="0" indent="0" algn="l" defTabSz="10985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effectLst/>
                          <a:latin typeface="Palatino Linotype" panose="02040502050505030304" pitchFamily="18" charset="0"/>
                        </a:rPr>
                        <a:t>Грамотность чтения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все задания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69585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Каждый профильный предмет (2 предмета)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algn="l" defTabSz="109855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 1 по 20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985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35089" marR="35089" marT="0" marB="0" anchor="ctr"/>
                </a:tc>
              </a:tr>
              <a:tr h="504056">
                <a:tc vMerge="1"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с 21 по 25 </a:t>
                      </a:r>
                      <a:endParaRPr lang="ru-RU" sz="20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 dirty="0" smtClean="0">
                          <a:effectLst/>
                          <a:latin typeface="Palatino Linotype" panose="02040502050505030304" pitchFamily="18" charset="0"/>
                        </a:rPr>
                        <a:t>с выбором одного правильного ответа из пяти предложенных</a:t>
                      </a:r>
                      <a:endParaRPr lang="ru-RU" sz="2000" dirty="0" smtClean="0">
                        <a:solidFill>
                          <a:schemeClr val="tx2"/>
                        </a:solidFill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на основе контекста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  <a:tr h="576064">
                <a:tc vMerge="1"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Palatino Linotype" panose="02040502050505030304" pitchFamily="18" charset="0"/>
                        </a:rPr>
                        <a:t>с 26 по 35</a:t>
                      </a:r>
                      <a:endParaRPr lang="ru-RU" sz="20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35089" marR="350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один или несколько правильных ответов из множества предложенных ответов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35089" marR="3508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anose="02040502050505030304" pitchFamily="18" charset="0"/>
              </a:rPr>
              <a:t>Единое национальное 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718" y="1062484"/>
            <a:ext cx="11449272" cy="4462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r>
              <a:rPr lang="ru-RU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Контекстные задания</a:t>
            </a:r>
            <a:endParaRPr lang="ru-RU" sz="2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just"/>
            <a:endParaRPr lang="ru-RU" sz="2200" b="1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Контекст</a:t>
            </a:r>
            <a:r>
              <a:rPr lang="ru-RU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– тематическая область, к которой относится описанная в вопросе (задании) проблемная ситуация</a:t>
            </a:r>
            <a:r>
              <a:rPr lang="ru-RU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Контекст </a:t>
            </a:r>
            <a:r>
              <a:rPr lang="ru-RU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может быть представлен в виде сплошного и </a:t>
            </a:r>
            <a:r>
              <a:rPr lang="ru-RU" sz="2200" dirty="0" err="1">
                <a:latin typeface="Palatino Linotype" panose="02040502050505030304" pitchFamily="18" charset="0"/>
                <a:cs typeface="Times New Roman" panose="02020603050405020304" pitchFamily="18" charset="0"/>
              </a:rPr>
              <a:t>несплошного</a:t>
            </a:r>
            <a:r>
              <a:rPr lang="ru-RU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(рисунка, графика, схемы, </a:t>
            </a:r>
            <a:r>
              <a:rPr lang="ru-RU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таблицы, </a:t>
            </a:r>
            <a:r>
              <a:rPr lang="ru-RU" sz="2200" dirty="0" err="1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инфографики</a:t>
            </a:r>
            <a:r>
              <a:rPr lang="ru-RU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, диаграммы  </a:t>
            </a:r>
            <a:r>
              <a:rPr lang="ru-RU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и т.д.) текста. </a:t>
            </a:r>
            <a:endParaRPr lang="ru-RU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b="1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2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на основе контекста</a:t>
            </a:r>
            <a:r>
              <a:rPr lang="ru-RU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оценивают 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330" y="-18967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Palatino Linotype" panose="02040502050505030304" pitchFamily="18" charset="0"/>
              </a:rPr>
              <a:t>Пример тестовых заданий на основе контекста </a:t>
            </a:r>
            <a:br>
              <a:rPr lang="en-US" sz="3000" b="1" dirty="0" smtClean="0">
                <a:latin typeface="Palatino Linotype" panose="02040502050505030304" pitchFamily="18" charset="0"/>
              </a:rPr>
            </a:br>
            <a:r>
              <a:rPr lang="en-US" sz="3000" b="1" dirty="0" smtClean="0">
                <a:latin typeface="Palatino Linotype" panose="02040502050505030304" pitchFamily="18" charset="0"/>
              </a:rPr>
              <a:t>по </a:t>
            </a:r>
            <a:r>
              <a:rPr lang="en-US" sz="3000" b="1" dirty="0">
                <a:latin typeface="Palatino Linotype" panose="02040502050505030304" pitchFamily="18" charset="0"/>
              </a:rPr>
              <a:t>Истории </a:t>
            </a:r>
            <a:r>
              <a:rPr lang="en-US" sz="3000" b="1" dirty="0" smtClean="0">
                <a:latin typeface="Palatino Linotype" panose="02040502050505030304" pitchFamily="18" charset="0"/>
              </a:rPr>
              <a:t>Казахстана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676" y="1062484"/>
            <a:ext cx="5688632" cy="4862858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Palatino Linotype" panose="02040502050505030304" pitchFamily="18" charset="0"/>
              </a:rPr>
              <a:t>УЙСУНЫ</a:t>
            </a:r>
            <a:endParaRPr lang="ru-RU" sz="1400" b="1" dirty="0">
              <a:latin typeface="Palatino Linotype" panose="02040502050505030304" pitchFamily="18" charset="0"/>
            </a:endParaRPr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en-US" sz="1000" dirty="0"/>
          </a:p>
          <a:p>
            <a:pPr algn="just"/>
            <a:endParaRPr lang="ru-RU" sz="1000" dirty="0"/>
          </a:p>
          <a:p>
            <a:pPr algn="just"/>
            <a:r>
              <a:rPr lang="ru-RU" sz="1400" dirty="0">
                <a:latin typeface="Palatino Linotype" panose="02040502050505030304" pitchFamily="18" charset="0"/>
              </a:rPr>
              <a:t> 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just"/>
            <a:endParaRPr lang="ru-RU" sz="1200" dirty="0">
              <a:latin typeface="Palatino Linotype" panose="02040502050505030304" pitchFamily="18" charset="0"/>
            </a:endParaRPr>
          </a:p>
          <a:p>
            <a:pPr algn="just"/>
            <a:r>
              <a:rPr lang="ru-RU" sz="1200" dirty="0" smtClean="0">
                <a:latin typeface="Palatino Linotype" panose="02040502050505030304" pitchFamily="18" charset="0"/>
              </a:rPr>
              <a:t>«</a:t>
            </a:r>
            <a:r>
              <a:rPr lang="ru-RU" sz="1200" dirty="0">
                <a:latin typeface="Palatino Linotype" panose="02040502050505030304" pitchFamily="18" charset="0"/>
              </a:rPr>
              <a:t>Племена </a:t>
            </a:r>
            <a:r>
              <a:rPr lang="ru-RU" sz="1200" dirty="0" err="1">
                <a:latin typeface="Palatino Linotype" panose="02040502050505030304" pitchFamily="18" charset="0"/>
              </a:rPr>
              <a:t>уйсуней</a:t>
            </a:r>
            <a:r>
              <a:rPr lang="ru-RU" sz="1200" dirty="0">
                <a:latin typeface="Palatino Linotype" panose="02040502050505030304" pitchFamily="18" charset="0"/>
              </a:rPr>
              <a:t>, которые наследовали земли саков-</a:t>
            </a:r>
            <a:r>
              <a:rPr lang="ru-RU" sz="1200" dirty="0" err="1">
                <a:latin typeface="Palatino Linotype" panose="02040502050505030304" pitchFamily="18" charset="0"/>
              </a:rPr>
              <a:t>тиграхауда</a:t>
            </a:r>
            <a:r>
              <a:rPr lang="ru-RU" sz="1200" dirty="0">
                <a:latin typeface="Palatino Linotype" panose="02040502050505030304" pitchFamily="18" charset="0"/>
              </a:rPr>
              <a:t> в Семиречье, пришли из глубины Центральной Азии. Во II в. до н. э. часть </a:t>
            </a:r>
            <a:r>
              <a:rPr lang="ru-RU" sz="1200" dirty="0" err="1">
                <a:latin typeface="Palatino Linotype" panose="02040502050505030304" pitchFamily="18" charset="0"/>
              </a:rPr>
              <a:t>уйсуней</a:t>
            </a:r>
            <a:r>
              <a:rPr lang="ru-RU" sz="1200" dirty="0">
                <a:latin typeface="Palatino Linotype" panose="02040502050505030304" pitchFamily="18" charset="0"/>
              </a:rPr>
              <a:t> переселилась в Семиречье, подчинила </a:t>
            </a:r>
            <a:r>
              <a:rPr lang="ru-RU" sz="1200" dirty="0" err="1">
                <a:latin typeface="Palatino Linotype" panose="02040502050505030304" pitchFamily="18" charset="0"/>
              </a:rPr>
              <a:t>сакские</a:t>
            </a:r>
            <a:r>
              <a:rPr lang="ru-RU" sz="1200" dirty="0">
                <a:latin typeface="Palatino Linotype" panose="02040502050505030304" pitchFamily="18" charset="0"/>
              </a:rPr>
              <a:t> племена и основала владения во главе с предводителем, носившим титул «</a:t>
            </a:r>
            <a:r>
              <a:rPr lang="ru-RU" sz="1200" dirty="0" err="1">
                <a:latin typeface="Palatino Linotype" panose="02040502050505030304" pitchFamily="18" charset="0"/>
              </a:rPr>
              <a:t>гуньмо</a:t>
            </a:r>
            <a:r>
              <a:rPr lang="ru-RU" sz="1200" dirty="0">
                <a:latin typeface="Palatino Linotype" panose="02040502050505030304" pitchFamily="18" charset="0"/>
              </a:rPr>
              <a:t>» (</a:t>
            </a:r>
            <a:r>
              <a:rPr lang="ru-RU" sz="1200" dirty="0" err="1">
                <a:latin typeface="Palatino Linotype" panose="02040502050505030304" pitchFamily="18" charset="0"/>
              </a:rPr>
              <a:t>кунь</a:t>
            </a:r>
            <a:r>
              <a:rPr lang="ru-RU" sz="1200" dirty="0">
                <a:latin typeface="Palatino Linotype" panose="02040502050505030304" pitchFamily="18" charset="0"/>
              </a:rPr>
              <a:t> баг – князь над князьями). Основная территория </a:t>
            </a:r>
            <a:r>
              <a:rPr lang="ru-RU" sz="1200" dirty="0" err="1">
                <a:latin typeface="Palatino Linotype" panose="02040502050505030304" pitchFamily="18" charset="0"/>
              </a:rPr>
              <a:t>уйсуней</a:t>
            </a:r>
            <a:r>
              <a:rPr lang="ru-RU" sz="1200" dirty="0">
                <a:latin typeface="Palatino Linotype" panose="02040502050505030304" pitchFamily="18" charset="0"/>
              </a:rPr>
              <a:t> располагалась в </a:t>
            </a:r>
            <a:r>
              <a:rPr lang="ru-RU" sz="1200" dirty="0" err="1">
                <a:latin typeface="Palatino Linotype" panose="02040502050505030304" pitchFamily="18" charset="0"/>
              </a:rPr>
              <a:t>Илийской</a:t>
            </a:r>
            <a:r>
              <a:rPr lang="ru-RU" sz="1200" dirty="0">
                <a:latin typeface="Palatino Linotype" panose="02040502050505030304" pitchFamily="18" charset="0"/>
              </a:rPr>
              <a:t> долине, а западная граница проходила по Чу и Таласу, где </a:t>
            </a:r>
            <a:r>
              <a:rPr lang="ru-RU" sz="1200" dirty="0" err="1">
                <a:latin typeface="Palatino Linotype" panose="02040502050505030304" pitchFamily="18" charset="0"/>
              </a:rPr>
              <a:t>уйсуни</a:t>
            </a:r>
            <a:r>
              <a:rPr lang="ru-RU" sz="1200" dirty="0">
                <a:latin typeface="Palatino Linotype" panose="02040502050505030304" pitchFamily="18" charset="0"/>
              </a:rPr>
              <a:t> граничили с </a:t>
            </a:r>
            <a:r>
              <a:rPr lang="ru-RU" sz="1200" dirty="0" err="1">
                <a:latin typeface="Palatino Linotype" panose="02040502050505030304" pitchFamily="18" charset="0"/>
              </a:rPr>
              <a:t>Кангюем</a:t>
            </a:r>
            <a:r>
              <a:rPr lang="ru-RU" sz="1200" dirty="0">
                <a:latin typeface="Palatino Linotype" panose="02040502050505030304" pitchFamily="18" charset="0"/>
              </a:rPr>
              <a:t>. На востоке они имели общую границу с </a:t>
            </a:r>
            <a:r>
              <a:rPr lang="ru-RU" sz="1200" dirty="0" err="1">
                <a:latin typeface="Palatino Linotype" panose="02040502050505030304" pitchFamily="18" charset="0"/>
              </a:rPr>
              <a:t>хунну</a:t>
            </a:r>
            <a:r>
              <a:rPr lang="ru-RU" sz="1200" dirty="0">
                <a:latin typeface="Palatino Linotype" panose="02040502050505030304" pitchFamily="18" charset="0"/>
              </a:rPr>
              <a:t>, а на юге их владения соприкасались с Ферганой (</a:t>
            </a:r>
            <a:r>
              <a:rPr lang="ru-RU" sz="1200" dirty="0" err="1">
                <a:latin typeface="Palatino Linotype" panose="02040502050505030304" pitchFamily="18" charset="0"/>
              </a:rPr>
              <a:t>Даванью</a:t>
            </a:r>
            <a:r>
              <a:rPr lang="ru-RU" sz="1200" dirty="0">
                <a:latin typeface="Palatino Linotype" panose="02040502050505030304" pitchFamily="18" charset="0"/>
              </a:rPr>
              <a:t>). Столица </a:t>
            </a:r>
            <a:r>
              <a:rPr lang="ru-RU" sz="1200" dirty="0" err="1">
                <a:latin typeface="Palatino Linotype" panose="02040502050505030304" pitchFamily="18" charset="0"/>
              </a:rPr>
              <a:t>уйсуней</a:t>
            </a:r>
            <a:r>
              <a:rPr lang="ru-RU" sz="1200" dirty="0">
                <a:latin typeface="Palatino Linotype" panose="02040502050505030304" pitchFamily="18" charset="0"/>
              </a:rPr>
              <a:t> Город Красной долины находилась на берегу Иссык-Куля. Это был укрепленный город с предместьями. Политическая история </a:t>
            </a:r>
            <a:r>
              <a:rPr lang="ru-RU" sz="1200" dirty="0" err="1">
                <a:latin typeface="Palatino Linotype" panose="02040502050505030304" pitchFamily="18" charset="0"/>
              </a:rPr>
              <a:t>уйсуней</a:t>
            </a:r>
            <a:r>
              <a:rPr lang="ru-RU" sz="1200" dirty="0">
                <a:latin typeface="Palatino Linotype" panose="02040502050505030304" pitchFamily="18" charset="0"/>
              </a:rPr>
              <a:t>, которая в источниках прослеживается до III в. н.э., повествует об их связях с Китаем, заключении дипломатических отношений, женитьбе </a:t>
            </a:r>
            <a:r>
              <a:rPr lang="ru-RU" sz="1200" dirty="0" err="1">
                <a:latin typeface="Palatino Linotype" panose="02040502050505030304" pitchFamily="18" charset="0"/>
              </a:rPr>
              <a:t>уйсуньских</a:t>
            </a:r>
            <a:r>
              <a:rPr lang="ru-RU" sz="1200" dirty="0">
                <a:latin typeface="Palatino Linotype" panose="02040502050505030304" pitchFamily="18" charset="0"/>
              </a:rPr>
              <a:t> </a:t>
            </a:r>
            <a:r>
              <a:rPr lang="ru-RU" sz="1200" dirty="0" err="1">
                <a:latin typeface="Palatino Linotype" panose="02040502050505030304" pitchFamily="18" charset="0"/>
              </a:rPr>
              <a:t>гуньмо</a:t>
            </a:r>
            <a:r>
              <a:rPr lang="ru-RU" sz="1200" dirty="0">
                <a:latin typeface="Palatino Linotype" panose="02040502050505030304" pitchFamily="18" charset="0"/>
              </a:rPr>
              <a:t> на китайских принцессах. Некоторые исследователи считают, что </a:t>
            </a:r>
            <a:r>
              <a:rPr lang="ru-RU" sz="1200" dirty="0" err="1">
                <a:latin typeface="Palatino Linotype" panose="02040502050505030304" pitchFamily="18" charset="0"/>
              </a:rPr>
              <a:t>уйсуни</a:t>
            </a:r>
            <a:r>
              <a:rPr lang="ru-RU" sz="1200" dirty="0">
                <a:latin typeface="Palatino Linotype" panose="02040502050505030304" pitchFamily="18" charset="0"/>
              </a:rPr>
              <a:t> были предками тюрок и говорили по-тюркски. Но как бы то ни было, название «</a:t>
            </a:r>
            <a:r>
              <a:rPr lang="ru-RU" sz="1200" dirty="0" err="1">
                <a:latin typeface="Palatino Linotype" panose="02040502050505030304" pitchFamily="18" charset="0"/>
              </a:rPr>
              <a:t>уйсунь</a:t>
            </a:r>
            <a:r>
              <a:rPr lang="ru-RU" sz="1200" dirty="0">
                <a:latin typeface="Palatino Linotype" panose="02040502050505030304" pitchFamily="18" charset="0"/>
              </a:rPr>
              <a:t>» носит одно из крупных казахских племен».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413684" y="1457530"/>
            <a:ext cx="5256617" cy="14771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8334" y="918364"/>
            <a:ext cx="6048672" cy="6093964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Palatino Linotype" panose="02040502050505030304" pitchFamily="18" charset="0"/>
              </a:rPr>
              <a:t>1. Одно из крупных казахских племен носит название «</a:t>
            </a:r>
            <a:r>
              <a:rPr lang="ru-RU" sz="1000" b="1" dirty="0" err="1">
                <a:latin typeface="Palatino Linotype" panose="02040502050505030304" pitchFamily="18" charset="0"/>
              </a:rPr>
              <a:t>уйсун</a:t>
            </a:r>
            <a:r>
              <a:rPr lang="ru-RU" sz="1000" b="1" dirty="0">
                <a:latin typeface="Palatino Linotype" panose="02040502050505030304" pitchFamily="18" charset="0"/>
              </a:rPr>
              <a:t>», так как</a:t>
            </a:r>
            <a:endParaRPr lang="ru-RU" sz="1000" b="1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A) территория расселения </a:t>
            </a:r>
            <a:r>
              <a:rPr lang="ru-RU" sz="1000" dirty="0" err="1">
                <a:latin typeface="Palatino Linotype" panose="02040502050505030304" pitchFamily="18" charset="0"/>
              </a:rPr>
              <a:t>уйсуней</a:t>
            </a:r>
            <a:r>
              <a:rPr lang="ru-RU" sz="1000" dirty="0">
                <a:latin typeface="Palatino Linotype" panose="02040502050505030304" pitchFamily="18" charset="0"/>
              </a:rPr>
              <a:t> находилась в Казахстане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B) одно из административных делений казахов носило это название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C) основателем Казахского ханства был </a:t>
            </a:r>
            <a:r>
              <a:rPr lang="ru-RU" sz="1000" dirty="0" err="1">
                <a:latin typeface="Palatino Linotype" panose="02040502050505030304" pitchFamily="18" charset="0"/>
              </a:rPr>
              <a:t>Уйсун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D) в восточно-иранских источниках слово «</a:t>
            </a:r>
            <a:r>
              <a:rPr lang="ru-RU" sz="1000" dirty="0" err="1">
                <a:latin typeface="Palatino Linotype" panose="02040502050505030304" pitchFamily="18" charset="0"/>
              </a:rPr>
              <a:t>уйсун</a:t>
            </a:r>
            <a:r>
              <a:rPr lang="ru-RU" sz="1000" dirty="0">
                <a:latin typeface="Palatino Linotype" panose="02040502050505030304" pitchFamily="18" charset="0"/>
              </a:rPr>
              <a:t>» обозначает «казах» 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Е) титул правителей казахов носил это название</a:t>
            </a:r>
            <a:endParaRPr lang="ru-RU" sz="1000" dirty="0">
              <a:latin typeface="Palatino Linotype" panose="02040502050505030304" pitchFamily="18" charset="0"/>
            </a:endParaRPr>
          </a:p>
          <a:p>
            <a:endParaRPr lang="ru-RU" sz="1000" b="1" dirty="0" smtClean="0">
              <a:latin typeface="Palatino Linotype" panose="02040502050505030304" pitchFamily="18" charset="0"/>
            </a:endParaRPr>
          </a:p>
          <a:p>
            <a:r>
              <a:rPr lang="ru-RU" sz="1000" b="1" dirty="0" smtClean="0">
                <a:latin typeface="Palatino Linotype" panose="02040502050505030304" pitchFamily="18" charset="0"/>
              </a:rPr>
              <a:t>2</a:t>
            </a:r>
            <a:r>
              <a:rPr lang="ru-RU" sz="1000" b="1" dirty="0">
                <a:latin typeface="Palatino Linotype" panose="02040502050505030304" pitchFamily="18" charset="0"/>
              </a:rPr>
              <a:t>. Роль </a:t>
            </a:r>
            <a:r>
              <a:rPr lang="ru-RU" sz="1000" b="1" dirty="0" err="1">
                <a:latin typeface="Palatino Linotype" panose="02040502050505030304" pitchFamily="18" charset="0"/>
              </a:rPr>
              <a:t>гуньмо</a:t>
            </a:r>
            <a:r>
              <a:rPr lang="ru-RU" sz="1000" b="1" dirty="0">
                <a:latin typeface="Palatino Linotype" panose="02040502050505030304" pitchFamily="18" charset="0"/>
              </a:rPr>
              <a:t> в </a:t>
            </a:r>
            <a:r>
              <a:rPr lang="ru-RU" sz="1000" b="1" dirty="0" err="1">
                <a:latin typeface="Palatino Linotype" panose="02040502050505030304" pitchFamily="18" charset="0"/>
              </a:rPr>
              <a:t>уйсунском</a:t>
            </a:r>
            <a:r>
              <a:rPr lang="ru-RU" sz="1000" b="1" dirty="0">
                <a:latin typeface="Palatino Linotype" panose="02040502050505030304" pitchFamily="18" charset="0"/>
              </a:rPr>
              <a:t> обществе</a:t>
            </a:r>
            <a:endParaRPr lang="ru-RU" sz="1000" b="1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A) имел верховную власть 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B) был представителем </a:t>
            </a:r>
            <a:r>
              <a:rPr lang="ru-RU" sz="1000" dirty="0" err="1">
                <a:latin typeface="Palatino Linotype" panose="02040502050505030304" pitchFamily="18" charset="0"/>
              </a:rPr>
              <a:t>Чингизидов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C) имел только военную власть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D) обладал только судебной властью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Е) был верховным жрецом</a:t>
            </a:r>
            <a:endParaRPr lang="ru-RU" sz="1000" dirty="0">
              <a:latin typeface="Palatino Linotype" panose="02040502050505030304" pitchFamily="18" charset="0"/>
            </a:endParaRPr>
          </a:p>
          <a:p>
            <a:endParaRPr lang="ru-RU" sz="1000" b="1" dirty="0" smtClean="0">
              <a:latin typeface="Palatino Linotype" panose="02040502050505030304" pitchFamily="18" charset="0"/>
            </a:endParaRPr>
          </a:p>
          <a:p>
            <a:r>
              <a:rPr lang="ru-RU" sz="1000" b="1" dirty="0" smtClean="0">
                <a:latin typeface="Palatino Linotype" panose="02040502050505030304" pitchFamily="18" charset="0"/>
              </a:rPr>
              <a:t>3</a:t>
            </a:r>
            <a:r>
              <a:rPr lang="ru-RU" sz="1000" b="1" dirty="0">
                <a:latin typeface="Palatino Linotype" panose="02040502050505030304" pitchFamily="18" charset="0"/>
              </a:rPr>
              <a:t>. Причина развития военного дела у </a:t>
            </a:r>
            <a:r>
              <a:rPr lang="ru-RU" sz="1000" b="1" dirty="0" err="1">
                <a:latin typeface="Palatino Linotype" panose="02040502050505030304" pitchFamily="18" charset="0"/>
              </a:rPr>
              <a:t>усуней</a:t>
            </a:r>
            <a:endParaRPr lang="ru-RU" sz="1000" b="1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A) необходимость защиты своих границ 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B) постоянная агрессивная внешняя политика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C) главным источником обогащения являлись военные походы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D) подавления сопротивления покоренных племен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Е) постоянная борьба с </a:t>
            </a:r>
            <a:r>
              <a:rPr lang="ru-RU" sz="1000" dirty="0" err="1">
                <a:latin typeface="Palatino Linotype" panose="02040502050505030304" pitchFamily="18" charset="0"/>
              </a:rPr>
              <a:t>барымтой</a:t>
            </a:r>
            <a:endParaRPr lang="ru-RU" sz="1000" dirty="0">
              <a:latin typeface="Palatino Linotype" panose="02040502050505030304" pitchFamily="18" charset="0"/>
            </a:endParaRPr>
          </a:p>
          <a:p>
            <a:endParaRPr lang="ru-RU" sz="1000" b="1" dirty="0" smtClean="0">
              <a:latin typeface="Palatino Linotype" panose="02040502050505030304" pitchFamily="18" charset="0"/>
            </a:endParaRPr>
          </a:p>
          <a:p>
            <a:r>
              <a:rPr lang="ru-RU" sz="1000" b="1" dirty="0" smtClean="0">
                <a:latin typeface="Palatino Linotype" panose="02040502050505030304" pitchFamily="18" charset="0"/>
              </a:rPr>
              <a:t>4</a:t>
            </a:r>
            <a:r>
              <a:rPr lang="ru-RU" sz="1000" b="1" dirty="0">
                <a:latin typeface="Palatino Linotype" panose="02040502050505030304" pitchFamily="18" charset="0"/>
              </a:rPr>
              <a:t>. Причина тесных геополитических взаимоотношений </a:t>
            </a:r>
            <a:r>
              <a:rPr lang="ru-RU" sz="1000" b="1" dirty="0" err="1">
                <a:latin typeface="Palatino Linotype" panose="02040502050505030304" pitchFamily="18" charset="0"/>
              </a:rPr>
              <a:t>уйсуней</a:t>
            </a:r>
            <a:r>
              <a:rPr lang="ru-RU" sz="1000" b="1" dirty="0">
                <a:latin typeface="Palatino Linotype" panose="02040502050505030304" pitchFamily="18" charset="0"/>
              </a:rPr>
              <a:t> и Китая</a:t>
            </a:r>
            <a:endParaRPr lang="ru-RU" sz="1000" b="1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A) развитие торговли по Великому Шелковому пути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B) единое использование пастбищ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C) помощь Китаю в строительстве Великой Китайской стены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D) совместная борьба с саками-</a:t>
            </a:r>
            <a:r>
              <a:rPr lang="ru-RU" sz="1000" dirty="0" err="1">
                <a:latin typeface="Palatino Linotype" panose="02040502050505030304" pitchFamily="18" charset="0"/>
              </a:rPr>
              <a:t>тиграхаудами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Е) производство шелковых тканей</a:t>
            </a:r>
            <a:endParaRPr lang="ru-RU" sz="1000" dirty="0">
              <a:latin typeface="Palatino Linotype" panose="02040502050505030304" pitchFamily="18" charset="0"/>
            </a:endParaRPr>
          </a:p>
          <a:p>
            <a:endParaRPr lang="ru-RU" sz="1000" b="1" dirty="0" smtClean="0">
              <a:latin typeface="Palatino Linotype" panose="02040502050505030304" pitchFamily="18" charset="0"/>
            </a:endParaRPr>
          </a:p>
          <a:p>
            <a:r>
              <a:rPr lang="ru-RU" sz="1000" b="1" dirty="0" smtClean="0">
                <a:latin typeface="Palatino Linotype" panose="02040502050505030304" pitchFamily="18" charset="0"/>
              </a:rPr>
              <a:t>5</a:t>
            </a:r>
            <a:r>
              <a:rPr lang="ru-RU" sz="1000" b="1" dirty="0">
                <a:latin typeface="Palatino Linotype" panose="02040502050505030304" pitchFamily="18" charset="0"/>
              </a:rPr>
              <a:t>. Определите верные аргументы</a:t>
            </a:r>
            <a:endParaRPr lang="ru-RU" sz="1000" b="1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I. Основная территория </a:t>
            </a:r>
            <a:r>
              <a:rPr lang="ru-RU" sz="1000" dirty="0" err="1">
                <a:latin typeface="Palatino Linotype" panose="02040502050505030304" pitchFamily="18" charset="0"/>
              </a:rPr>
              <a:t>уйсуней</a:t>
            </a:r>
            <a:r>
              <a:rPr lang="ru-RU" sz="1000" dirty="0">
                <a:latin typeface="Palatino Linotype" panose="02040502050505030304" pitchFamily="18" charset="0"/>
              </a:rPr>
              <a:t> располагалась в </a:t>
            </a:r>
            <a:r>
              <a:rPr lang="ru-RU" sz="1000" dirty="0" err="1">
                <a:latin typeface="Palatino Linotype" panose="02040502050505030304" pitchFamily="18" charset="0"/>
              </a:rPr>
              <a:t>Илийской</a:t>
            </a:r>
            <a:r>
              <a:rPr lang="ru-RU" sz="1000" dirty="0">
                <a:latin typeface="Palatino Linotype" panose="02040502050505030304" pitchFamily="18" charset="0"/>
              </a:rPr>
              <a:t> долине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II. На востоке </a:t>
            </a:r>
            <a:r>
              <a:rPr lang="ru-RU" sz="1000" dirty="0" err="1">
                <a:latin typeface="Palatino Linotype" panose="02040502050505030304" pitchFamily="18" charset="0"/>
              </a:rPr>
              <a:t>уйсуни</a:t>
            </a:r>
            <a:r>
              <a:rPr lang="ru-RU" sz="1000" dirty="0">
                <a:latin typeface="Palatino Linotype" panose="02040502050505030304" pitchFamily="18" charset="0"/>
              </a:rPr>
              <a:t> имели общую границу с </a:t>
            </a:r>
            <a:r>
              <a:rPr lang="ru-RU" sz="1000" dirty="0" err="1">
                <a:latin typeface="Palatino Linotype" panose="02040502050505030304" pitchFamily="18" charset="0"/>
              </a:rPr>
              <a:t>Кангюями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III. Заключили дипломатические отношения с Византийской империей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IV. Столица </a:t>
            </a:r>
            <a:r>
              <a:rPr lang="ru-RU" sz="1000" dirty="0" err="1">
                <a:latin typeface="Palatino Linotype" panose="02040502050505030304" pitchFamily="18" charset="0"/>
              </a:rPr>
              <a:t>уйсуней</a:t>
            </a:r>
            <a:r>
              <a:rPr lang="ru-RU" sz="1000" dirty="0">
                <a:latin typeface="Palatino Linotype" panose="02040502050505030304" pitchFamily="18" charset="0"/>
              </a:rPr>
              <a:t> - </a:t>
            </a:r>
            <a:r>
              <a:rPr lang="ru-RU" sz="1000" dirty="0" err="1">
                <a:latin typeface="Palatino Linotype" panose="02040502050505030304" pitchFamily="18" charset="0"/>
              </a:rPr>
              <a:t>Чигучен</a:t>
            </a:r>
            <a:r>
              <a:rPr lang="ru-RU" sz="1000" dirty="0">
                <a:latin typeface="Palatino Linotype" panose="02040502050505030304" pitchFamily="18" charset="0"/>
              </a:rPr>
              <a:t> 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V. </a:t>
            </a:r>
            <a:r>
              <a:rPr lang="ru-RU" sz="1000" dirty="0" err="1">
                <a:latin typeface="Palatino Linotype" panose="02040502050505030304" pitchFamily="18" charset="0"/>
              </a:rPr>
              <a:t>Уйсуни</a:t>
            </a:r>
            <a:r>
              <a:rPr lang="ru-RU" sz="1000" dirty="0">
                <a:latin typeface="Palatino Linotype" panose="02040502050505030304" pitchFamily="18" charset="0"/>
              </a:rPr>
              <a:t> были предками гуннов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A) I, IV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B) II, III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C) II, V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D) III, I</a:t>
            </a:r>
            <a:endParaRPr lang="ru-RU" sz="1000" dirty="0">
              <a:latin typeface="Palatino Linotype" panose="02040502050505030304" pitchFamily="18" charset="0"/>
            </a:endParaRPr>
          </a:p>
          <a:p>
            <a:r>
              <a:rPr lang="ru-RU" sz="1000" dirty="0">
                <a:latin typeface="Palatino Linotype" panose="02040502050505030304" pitchFamily="18" charset="0"/>
              </a:rPr>
              <a:t>Е) IV, II </a:t>
            </a:r>
            <a:endParaRPr lang="ru-RU" sz="1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Palatino Linotype" panose="02040502050505030304" pitchFamily="18" charset="0"/>
              </a:rPr>
              <a:t>Время тестирования и перерывы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5610" y="934510"/>
          <a:ext cx="11881320" cy="49378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/>
                <a:gridCol w="5328592"/>
                <a:gridCol w="1368152"/>
                <a:gridCol w="4464496"/>
              </a:tblGrid>
              <a:tr h="504056">
                <a:tc>
                  <a:txBody>
                    <a:bodyPr/>
                    <a:lstStyle/>
                    <a:p>
                      <a:pPr indent="4318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318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dirty="0">
                          <a:effectLst/>
                          <a:latin typeface="Palatino Linotype" panose="02040502050505030304" pitchFamily="18" charset="0"/>
                        </a:rPr>
                        <a:t>Формат ЕНТ</a:t>
                      </a:r>
                      <a:endParaRPr lang="ru-RU" sz="1600" b="1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 smtClean="0">
                          <a:effectLst/>
                          <a:latin typeface="Palatino Linotype" panose="02040502050505030304" pitchFamily="18" charset="0"/>
                        </a:rPr>
                        <a:t>Время тестирования</a:t>
                      </a:r>
                      <a:endParaRPr lang="ru-RU" sz="1600" b="1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Перерывы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4033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effectLst/>
                          <a:latin typeface="Palatino Linotype" panose="02040502050505030304" pitchFamily="18" charset="0"/>
                        </a:rPr>
                        <a:t>5 </a:t>
                      </a:r>
                      <a:r>
                        <a:rPr lang="ru-RU" sz="1600" dirty="0" smtClean="0">
                          <a:effectLst/>
                          <a:latin typeface="Palatino Linotype" panose="02040502050505030304" pitchFamily="18" charset="0"/>
                        </a:rPr>
                        <a:t>предметов/История</a:t>
                      </a:r>
                      <a:r>
                        <a:rPr lang="ru-RU" sz="1600" baseline="0" dirty="0" smtClean="0">
                          <a:effectLst/>
                          <a:latin typeface="Palatino Linotype" panose="02040502050505030304" pitchFamily="18" charset="0"/>
                        </a:rPr>
                        <a:t> Казахстана, математическая грамотность, грамотность чтения и два профильных предмета</a:t>
                      </a:r>
                      <a:endParaRPr lang="ru-RU" sz="1600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dirty="0" smtClean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0" indent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effectLst/>
                          <a:latin typeface="Palatino Linotype" panose="02040502050505030304" pitchFamily="18" charset="0"/>
                        </a:rPr>
                        <a:t>240 </a:t>
                      </a:r>
                      <a:r>
                        <a:rPr lang="ru-RU" sz="1600" dirty="0">
                          <a:effectLst/>
                          <a:latin typeface="Palatino Linotype" panose="02040502050505030304" pitchFamily="18" charset="0"/>
                        </a:rPr>
                        <a:t>минут</a:t>
                      </a:r>
                      <a:endParaRPr lang="ru-RU" sz="1600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2730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2730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 истечении 180 мин. (3 часов) - 3 мин.</a:t>
                      </a:r>
                      <a:endParaRPr lang="ru-RU" sz="1600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/>
                </a:tc>
              </a:tr>
              <a:tr h="487876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 предмета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/История Казахстана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грамотность чтения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(творческий)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0" algn="just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     без перерыва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</a:tr>
              <a:tr h="637156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4 предмета (международные сертификаты IELTS и др.)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240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lvl="0" indent="273050" algn="just" defTabSz="109855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 истечении 60 мин. (1 часа) – 3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273050" algn="just" defTabSz="109855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 истечении 120 мин. (2 часов) – 2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273050" algn="just" defTabSz="109855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по истечении 180 минут (3 часов) - 3 мин.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</a:tr>
              <a:tr h="487876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 предмета (общепрофессиональная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и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специальная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120 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    по истечении 60 мин. (1 часа) – 2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</a:tr>
              <a:tr h="317514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/Специальная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(творческий)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80 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27305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без перерыва</a:t>
                      </a:r>
                      <a:endParaRPr lang="ru-RU" sz="1600" dirty="0">
                        <a:effectLst/>
                        <a:latin typeface="Palatino Linotype" panose="02040502050505030304" pitchFamily="18" charset="0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52350" marR="52350" marT="0" marB="0" anchor="ctr"/>
                </a:tc>
              </a:tr>
              <a:tr h="637045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 предмет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/Общепрофессиональная дисциплина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(международные сертификаты IELTS и др.)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120 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/>
                </a:tc>
              </a:tr>
              <a:tr h="325139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 профильных предмета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130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</a:tr>
              <a:tr h="487876"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профильный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предмет  (международные сертификаты IELTS и др.)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indent="0" algn="ctr" defTabSz="109855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130 минут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109855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     по истечении 60 мин. (1 часа) – 2 мин.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52350" marR="5235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1710" y="5743004"/>
            <a:ext cx="11593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Palatino Linotype" panose="02040502050505030304" pitchFamily="18" charset="0"/>
            </a:endParaRPr>
          </a:p>
          <a:p>
            <a:pPr algn="just"/>
            <a:r>
              <a:rPr lang="ru-RU" sz="1600" b="1" dirty="0" smtClean="0">
                <a:latin typeface="Palatino Linotype" panose="02040502050505030304" pitchFamily="18" charset="0"/>
              </a:rPr>
              <a:t>Примечание: </a:t>
            </a:r>
            <a:r>
              <a:rPr lang="ru-RU" sz="1600" dirty="0" smtClean="0">
                <a:latin typeface="Palatino Linotype" panose="02040502050505030304" pitchFamily="18" charset="0"/>
              </a:rPr>
              <a:t>1)</a:t>
            </a:r>
            <a:r>
              <a:rPr lang="ru-RU" sz="1600" b="1" dirty="0" smtClean="0">
                <a:latin typeface="Palatino Linotype" panose="02040502050505030304" pitchFamily="18" charset="0"/>
              </a:rPr>
              <a:t> </a:t>
            </a:r>
            <a:r>
              <a:rPr lang="ru-RU" sz="1600" dirty="0">
                <a:latin typeface="Palatino Linotype" panose="02040502050505030304" pitchFamily="18" charset="0"/>
              </a:rPr>
              <a:t>Для детей-инвалидов и инвалидов (с нарушениями зрения, слуха, функций опорно-двигательного аппарата) на тестирование отводится дополнительно 40 </a:t>
            </a:r>
            <a:r>
              <a:rPr lang="ru-RU" sz="1600" dirty="0" smtClean="0">
                <a:latin typeface="Palatino Linotype" panose="02040502050505030304" pitchFamily="18" charset="0"/>
              </a:rPr>
              <a:t>минут;</a:t>
            </a:r>
            <a:endParaRPr lang="ru-RU" sz="1600" b="1" dirty="0" smtClean="0">
              <a:latin typeface="Palatino Linotype" panose="02040502050505030304" pitchFamily="18" charset="0"/>
            </a:endParaRPr>
          </a:p>
          <a:p>
            <a:pPr indent="1433830"/>
            <a:r>
              <a:rPr lang="ru-RU" sz="1600" dirty="0" smtClean="0">
                <a:latin typeface="Palatino Linotype" panose="02040502050505030304" pitchFamily="18" charset="0"/>
              </a:rPr>
              <a:t>2</a:t>
            </a:r>
            <a:r>
              <a:rPr lang="ru-RU" sz="1600" dirty="0">
                <a:latin typeface="Palatino Linotype" panose="02040502050505030304" pitchFamily="18" charset="0"/>
              </a:rPr>
              <a:t>) На апелляцию по содержанию отводится 30 </a:t>
            </a:r>
            <a:r>
              <a:rPr lang="ru-RU" sz="1600" dirty="0" smtClean="0">
                <a:latin typeface="Palatino Linotype" panose="02040502050505030304" pitchFamily="18" charset="0"/>
              </a:rPr>
              <a:t>минут.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Запуск на тестирование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97694" y="1166766"/>
            <a:ext cx="7344816" cy="2808312"/>
            <a:chOff x="197694" y="1166766"/>
            <a:chExt cx="7344816" cy="280831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694" y="1166766"/>
              <a:ext cx="7344816" cy="2808312"/>
            </a:xfrm>
            <a:prstGeom prst="roundRect">
              <a:avLst/>
            </a:prstGeom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25"/>
            <p:cNvSpPr/>
            <p:nvPr/>
          </p:nvSpPr>
          <p:spPr>
            <a:xfrm>
              <a:off x="2427537" y="1422524"/>
              <a:ext cx="4805030" cy="2467162"/>
            </a:xfrm>
            <a:prstGeom prst="snip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indent="449580" algn="just">
                <a:buFont typeface="Wingdings" panose="05000000000000000000" pitchFamily="2" charset="2"/>
                <a:buChar char="Ø"/>
              </a:pPr>
              <a:r>
                <a:rPr lang="ru-RU" sz="18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тестируемые </a:t>
              </a:r>
              <a:r>
                <a:rPr lang="ru-RU" sz="18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в </a:t>
              </a:r>
              <a:r>
                <a:rPr lang="ru-RU" sz="18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РЦТ </a:t>
              </a:r>
              <a:r>
                <a:rPr lang="ru-RU" sz="18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запускаются по одному, </a:t>
              </a:r>
              <a:endPara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indent="449580" algn="just">
                <a:buFont typeface="Wingdings" panose="05000000000000000000" pitchFamily="2" charset="2"/>
                <a:buChar char="Ø"/>
              </a:pPr>
              <a:r>
                <a:rPr lang="ru-RU" sz="18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производится </a:t>
              </a:r>
              <a:r>
                <a:rPr lang="ru-RU" sz="18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идентификация личности поступающего через сканер объемно-пространственной формы лица человека </a:t>
              </a:r>
              <a:endParaRPr lang="ru-RU" sz="1800" dirty="0">
                <a:solidFill>
                  <a:schemeClr val="tx1"/>
                </a:solidFill>
                <a:latin typeface="Palatino Linotype" panose="02040502050505030304" pitchFamily="18" charset="0"/>
              </a:endParaRPr>
            </a:p>
            <a:p>
              <a:pPr indent="449580" algn="just">
                <a:buFont typeface="Wingdings" panose="05000000000000000000" pitchFamily="2" charset="2"/>
                <a:buChar char="Ø"/>
              </a:pPr>
              <a:r>
                <a:rPr lang="ru-RU" sz="18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сличается </a:t>
              </a:r>
              <a:r>
                <a:rPr lang="ru-RU" sz="1800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внешность тестируемого с </a:t>
              </a:r>
              <a:r>
                <a:rPr lang="ru-RU" sz="1800" dirty="0" smtClean="0">
                  <a:solidFill>
                    <a:schemeClr val="tx1"/>
                  </a:solidFill>
                  <a:latin typeface="Palatino Linotype" panose="02040502050505030304" pitchFamily="18" charset="0"/>
                </a:rPr>
                <a:t>документом, удостоверяющую личность.</a:t>
              </a:r>
              <a:endPara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2" descr="C:\Users\a.khaidarova\Desktop\Рисунок1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61860" y="1638548"/>
              <a:ext cx="1752058" cy="2088232"/>
            </a:xfrm>
            <a:prstGeom prst="rect">
              <a:avLst/>
            </a:prstGeom>
            <a:noFill/>
          </p:spPr>
        </p:pic>
        <p:sp>
          <p:nvSpPr>
            <p:cNvPr id="28" name="Прямоугольник 27"/>
            <p:cNvSpPr/>
            <p:nvPr/>
          </p:nvSpPr>
          <p:spPr>
            <a:xfrm>
              <a:off x="341710" y="1253247"/>
              <a:ext cx="20858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rgbClr val="7030A0"/>
                  </a:solidFill>
                  <a:latin typeface="Palatino Linotype" panose="02040502050505030304" pitchFamily="18" charset="0"/>
                </a:rPr>
                <a:t>биометрик Face ID </a:t>
              </a:r>
              <a:endParaRPr lang="ru-RU" sz="1600" b="1" i="1" dirty="0">
                <a:solidFill>
                  <a:srgbClr val="7030A0"/>
                </a:solidFill>
                <a:latin typeface="Palatino Linotype" panose="02040502050505030304" pitchFamily="18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" y="4374852"/>
            <a:ext cx="1916009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31" name="Выгнутая вправо стрелка 30"/>
          <p:cNvSpPr/>
          <p:nvPr/>
        </p:nvSpPr>
        <p:spPr>
          <a:xfrm>
            <a:off x="7544915" y="2304028"/>
            <a:ext cx="1365747" cy="379901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2325660" y="4214294"/>
            <a:ext cx="5184576" cy="24035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При себе необходимо иметь</a:t>
            </a:r>
            <a:r>
              <a:rPr lang="ru-RU" sz="18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документ, удостоверяющий личность</a:t>
            </a:r>
            <a:endParaRPr lang="ru-RU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Palatino Linotype" panose="02040502050505030304" pitchFamily="18" charset="0"/>
              </a:rPr>
              <a:t>- лица, не достигшие 16 лет и не имеющие </a:t>
            </a:r>
            <a:r>
              <a:rPr lang="ru-RU" sz="1800" dirty="0" smtClean="0">
                <a:latin typeface="Palatino Linotype" panose="02040502050505030304" pitchFamily="18" charset="0"/>
              </a:rPr>
              <a:t>документа, удостоверяющую личность </a:t>
            </a:r>
            <a:r>
              <a:rPr lang="ru-RU" sz="1800" dirty="0">
                <a:latin typeface="Palatino Linotype" panose="02040502050505030304" pitchFamily="18" charset="0"/>
              </a:rPr>
              <a:t>при себе </a:t>
            </a:r>
            <a:r>
              <a:rPr lang="ru-RU" sz="1800" dirty="0" smtClean="0">
                <a:latin typeface="Palatino Linotype" panose="02040502050505030304" pitchFamily="18" charset="0"/>
              </a:rPr>
              <a:t>необходимо </a:t>
            </a:r>
            <a:r>
              <a:rPr lang="ru-RU" sz="1800" dirty="0">
                <a:latin typeface="Palatino Linotype" panose="02040502050505030304" pitchFamily="18" charset="0"/>
              </a:rPr>
              <a:t>иметь справку с организации образования, заверенную подписью и печатью первого руководителя и свидетельство о рождении.</a:t>
            </a:r>
            <a:endParaRPr lang="ru-RU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26686" y="1161514"/>
            <a:ext cx="2808312" cy="5456344"/>
          </a:xfrm>
          <a:prstGeom prst="roundRect">
            <a:avLst/>
          </a:prstGeom>
          <a:ln>
            <a:solidFill>
              <a:srgbClr val="7030A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182880" algn="just" defTabSz="268605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182880" algn="just" defTabSz="268605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182880" algn="just" defTabSz="268605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182880" algn="just" defTabSz="268605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182880" algn="just" defTabSz="268605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182880" algn="just" defTabSz="268605">
              <a:buFontTx/>
              <a:buChar char="-"/>
            </a:pP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182880" algn="just" defTabSz="268605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268605" algn="just" defTabSz="268605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Поступающий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вовлекший к участию в тестировании «подставное лицо», не допускается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на данное тестирование, в том числе в текущем году;</a:t>
            </a: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indent="268605" algn="just" defTabSz="268605">
              <a:buFont typeface="Wingdings" panose="05000000000000000000" pitchFamily="2" charset="2"/>
              <a:buChar char="Ø"/>
            </a:pPr>
            <a:r>
              <a:rPr lang="ru-RU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При обнаружении запрещенных предметов в зоне проверки металлоискателем, составляется акт и претендент не допускается </a:t>
            </a:r>
            <a:r>
              <a:rPr lang="en-US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на данное </a:t>
            </a:r>
            <a:r>
              <a:rPr lang="ru-RU" sz="16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16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</a:endParaRPr>
          </a:p>
          <a:p>
            <a:pPr marL="285750" indent="-285750" algn="just" defTabSz="268605">
              <a:buFontTx/>
              <a:buChar char="-"/>
            </a:pPr>
            <a:endParaRPr lang="ru-RU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37" y="1161514"/>
            <a:ext cx="1274911" cy="1521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  Единое </a:t>
            </a:r>
            <a:r>
              <a:rPr lang="ru-RU" sz="3000" b="1" dirty="0">
                <a:latin typeface="Palatino Linotype" panose="02040502050505030304" pitchFamily="18" charset="0"/>
              </a:rPr>
              <a:t>национальное 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6086" y="926441"/>
            <a:ext cx="6157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Запрещенные предметы для проноса: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43574" y="1325500"/>
            <a:ext cx="11961126" cy="5462855"/>
            <a:chOff x="57588" y="1465205"/>
            <a:chExt cx="11961126" cy="5353844"/>
          </a:xfrm>
        </p:grpSpPr>
        <p:sp>
          <p:nvSpPr>
            <p:cNvPr id="13" name="TextBox 12"/>
            <p:cNvSpPr txBox="1"/>
            <p:nvPr/>
          </p:nvSpPr>
          <p:spPr>
            <a:xfrm>
              <a:off x="1488707" y="2465139"/>
              <a:ext cx="7883495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anose="02040502050505030304" pitchFamily="18" charset="0"/>
                  <a:cs typeface="Arial" panose="020B0604020202020204" pitchFamily="34" charset="0"/>
                </a:rPr>
                <a:t>НОУТБУКИ, ПЛЕЙЕРЫ, МОДЕМЫ (МОБИЛЬНЫЕ РОУТЕРЫ)</a:t>
              </a:r>
              <a:endParaRPr lang="ru-RU" sz="1800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25343" y="3304106"/>
              <a:ext cx="9829437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anose="02040502050505030304" pitchFamily="18" charset="0"/>
                  <a:cs typeface="Arial" panose="020B0604020202020204" pitchFamily="34" charset="0"/>
                </a:rPr>
                <a:t>ЛЮБЫЕ ВИДЫ РАДИО-ЭЛЕКТРОННОЙ СВЯЗИ (</a:t>
              </a:r>
              <a:r>
                <a:rPr lang="en-US" sz="1800" dirty="0">
                  <a:latin typeface="Palatino Linotype" panose="02040502050505030304" pitchFamily="18" charset="0"/>
                  <a:cs typeface="Arial" panose="020B0604020202020204" pitchFamily="34" charset="0"/>
                </a:rPr>
                <a:t>WI-FI, BLUETOOTH, DECT, 3G, </a:t>
              </a:r>
              <a:r>
                <a:rPr lang="en-US" sz="18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4G</a:t>
              </a:r>
              <a:r>
                <a:rPr lang="en-US" sz="18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, </a:t>
              </a:r>
              <a:r>
                <a:rPr lang="en-US" sz="18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5G</a:t>
              </a:r>
              <a:r>
                <a:rPr lang="ru-RU" sz="18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)</a:t>
              </a:r>
              <a:endParaRPr lang="ru-RU" sz="1800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7974" y="4111271"/>
              <a:ext cx="7883495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anose="02040502050505030304" pitchFamily="18" charset="0"/>
                  <a:cs typeface="Arial" panose="020B0604020202020204" pitchFamily="34" charset="0"/>
                </a:rPr>
                <a:t>НАУШНИКИ ПРОВОДНЫЕ, БЕСПРОВОДНЫЕ И ПРОЧИЕ</a:t>
              </a:r>
              <a:endParaRPr lang="ru-RU" sz="1800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81288" y="4675812"/>
              <a:ext cx="8437426" cy="623884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anose="02040502050505030304" pitchFamily="18" charset="0"/>
                  <a:cs typeface="Arial" panose="020B0604020202020204" pitchFamily="34" charset="0"/>
                </a:rPr>
                <a:t>ШПАРГАЛКИ, УЧЕБНИКИ И </a:t>
              </a:r>
              <a:r>
                <a:rPr lang="ru-RU" sz="18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МЕТОДИЧЕСКИЕ  ЛИТЕРАТУРЫ, ТАБЛИЦА МЕНДЕЛЕЕВА И РАСТВОРИМОСТИ СОЛЕЙ</a:t>
              </a:r>
              <a:endParaRPr lang="ru-RU" sz="1800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58089" y="5664671"/>
              <a:ext cx="7390923" cy="1154378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КАЛЬКУЛЯТОРЫ </a:t>
              </a:r>
              <a:endParaRPr lang="ru-RU" sz="1800" dirty="0" smtClean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  <a:p>
              <a:pPr algn="just"/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этом допускается пользование калькулятором, таблицами Менделеева и растворимости солей, находящихся в интерфейсе для тестирования </a:t>
              </a:r>
              <a:r>
                <a:rPr lang="ru-RU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компьютера)</a:t>
              </a:r>
              <a:endPara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144" y="3844845"/>
              <a:ext cx="759830" cy="73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958" y="4578808"/>
              <a:ext cx="995622" cy="817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751" y="3114671"/>
              <a:ext cx="709592" cy="725754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3378536" y="5429168"/>
              <a:ext cx="995622" cy="817892"/>
              <a:chOff x="1935620" y="5421673"/>
              <a:chExt cx="995622" cy="81789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620" y="5421673"/>
                <a:ext cx="995622" cy="817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03" t="22484" r="13922" b="38758"/>
              <a:stretch>
                <a:fillRect/>
              </a:stretch>
            </p:blipFill>
            <p:spPr bwMode="auto">
              <a:xfrm>
                <a:off x="2214026" y="5589535"/>
                <a:ext cx="359932" cy="48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203268" y="5600293"/>
                <a:ext cx="359932" cy="3694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3" descr="C:\Users\magzhan\Desktop\Новая папка\images (1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9" y="2162494"/>
              <a:ext cx="930973" cy="95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magzhan\Desktop\Новая папка\Без названия (1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88" y="1465205"/>
              <a:ext cx="720750" cy="74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2019" y="1623223"/>
              <a:ext cx="9947456" cy="346885"/>
            </a:xfrm>
            <a:prstGeom prst="rect">
              <a:avLst/>
            </a:prstGeom>
            <a:noFill/>
          </p:spPr>
          <p:txBody>
            <a:bodyPr wrap="square" lIns="69211" tIns="34605" rIns="69211" bIns="34605" rtlCol="0">
              <a:spAutoFit/>
            </a:bodyPr>
            <a:lstStyle/>
            <a:p>
              <a:r>
                <a:rPr lang="ru-RU" sz="1800" dirty="0">
                  <a:latin typeface="Palatino Linotype" panose="02040502050505030304" pitchFamily="18" charset="0"/>
                  <a:cs typeface="Arial" panose="020B0604020202020204" pitchFamily="34" charset="0"/>
                </a:rPr>
                <a:t>МОБИЛЬНЫЕ СРЕДСТВА СВЯЗИ (ПЕЙДЖЕРЫ, СОТОВЫЕ ТЕЛЕФОНЫ, ПЛАНШЕТЫ)</a:t>
              </a:r>
              <a:endParaRPr lang="ru-RU" sz="1800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   Единое </a:t>
            </a:r>
            <a:r>
              <a:rPr lang="ru-RU" sz="3000" b="1" dirty="0">
                <a:latin typeface="Palatino Linotype" panose="02040502050505030304" pitchFamily="18" charset="0"/>
              </a:rPr>
              <a:t>национальное 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638" y="1062484"/>
            <a:ext cx="118563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Поступающему </a:t>
            </a:r>
            <a:r>
              <a:rPr lang="ru-RU" sz="26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не допускается</a:t>
            </a:r>
            <a:r>
              <a:rPr lang="ru-RU" sz="26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:</a:t>
            </a:r>
            <a:endParaRPr lang="ru-RU" sz="2600" b="1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выходить из аудитории (компьютерного класса) без разрешения и сопровождения администратора тестирования, выполняющего функции дежурного по коридору;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выходить из аудитории (компьютерного класса) на не более 10 минут;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переговариваться, пересаживаться с места на место;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обмениваться документами и бумагами формата А4, выданные поступающему для работы;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заносить в аудиторию (компьютерный класс) и использовать шпаргалки, учебно-методическую литературу, таблицу Менделеева и растворимости солей,  калькулятор, фотоаппарат, мобильные средства связи (пейджер, сотовые телефоны, планшеты, </a:t>
            </a:r>
            <a:r>
              <a:rPr lang="ru-RU" sz="1600" dirty="0" err="1">
                <a:latin typeface="Palatino Linotype" panose="02040502050505030304" pitchFamily="18" charset="0"/>
              </a:rPr>
              <a:t>iPad</a:t>
            </a:r>
            <a:r>
              <a:rPr lang="ru-RU" sz="1600" dirty="0">
                <a:latin typeface="Palatino Linotype" panose="02040502050505030304" pitchFamily="18" charset="0"/>
              </a:rPr>
              <a:t> (</a:t>
            </a:r>
            <a:r>
              <a:rPr lang="ru-RU" sz="1600" dirty="0" err="1">
                <a:latin typeface="Palatino Linotype" panose="02040502050505030304" pitchFamily="18" charset="0"/>
              </a:rPr>
              <a:t>Айпад</a:t>
            </a:r>
            <a:r>
              <a:rPr lang="ru-RU" sz="1600" dirty="0">
                <a:latin typeface="Palatino Linotype" panose="02040502050505030304" pitchFamily="18" charset="0"/>
              </a:rPr>
              <a:t>), </a:t>
            </a:r>
            <a:r>
              <a:rPr lang="ru-RU" sz="1600" dirty="0" err="1">
                <a:latin typeface="Palatino Linotype" panose="02040502050505030304" pitchFamily="18" charset="0"/>
              </a:rPr>
              <a:t>iPod</a:t>
            </a:r>
            <a:r>
              <a:rPr lang="ru-RU" sz="1600" dirty="0">
                <a:latin typeface="Palatino Linotype" panose="02040502050505030304" pitchFamily="18" charset="0"/>
              </a:rPr>
              <a:t> (Айпод), </a:t>
            </a:r>
            <a:r>
              <a:rPr lang="ru-RU" sz="1600" dirty="0" err="1">
                <a:latin typeface="Palatino Linotype" panose="02040502050505030304" pitchFamily="18" charset="0"/>
              </a:rPr>
              <a:t>SmartPhone</a:t>
            </a:r>
            <a:r>
              <a:rPr lang="ru-RU" sz="1600" dirty="0">
                <a:latin typeface="Palatino Linotype" panose="02040502050505030304" pitchFamily="18" charset="0"/>
              </a:rPr>
              <a:t> (Смартфон), рации, ноутбуки, плейеры, модемы (мобильные роутеры), смарт часы, наушники проводные, беспроводные, прочее </a:t>
            </a:r>
            <a:r>
              <a:rPr lang="ru-RU" sz="1600" dirty="0" err="1">
                <a:latin typeface="Palatino Linotype" panose="02040502050505030304" pitchFamily="18" charset="0"/>
              </a:rPr>
              <a:t>микронаушники</a:t>
            </a:r>
            <a:r>
              <a:rPr lang="ru-RU" sz="1600" dirty="0">
                <a:latin typeface="Palatino Linotype" panose="02040502050505030304" pitchFamily="18" charset="0"/>
              </a:rPr>
              <a:t>, беспроводные видеокамеры, GPS (</a:t>
            </a:r>
            <a:r>
              <a:rPr lang="ru-RU" sz="1600" dirty="0" err="1">
                <a:latin typeface="Palatino Linotype" panose="02040502050505030304" pitchFamily="18" charset="0"/>
              </a:rPr>
              <a:t>ДжиПиЭс</a:t>
            </a:r>
            <a:r>
              <a:rPr lang="ru-RU" sz="1600" dirty="0">
                <a:latin typeface="Palatino Linotype" panose="02040502050505030304" pitchFamily="18" charset="0"/>
              </a:rPr>
              <a:t>) навигаторы, GPS (</a:t>
            </a:r>
            <a:r>
              <a:rPr lang="ru-RU" sz="1600" dirty="0" err="1">
                <a:latin typeface="Palatino Linotype" panose="02040502050505030304" pitchFamily="18" charset="0"/>
              </a:rPr>
              <a:t>ДжиПиЭс</a:t>
            </a:r>
            <a:r>
              <a:rPr lang="ru-RU" sz="1600" dirty="0">
                <a:latin typeface="Palatino Linotype" panose="02040502050505030304" pitchFamily="18" charset="0"/>
              </a:rPr>
              <a:t>) </a:t>
            </a:r>
            <a:r>
              <a:rPr lang="ru-RU" sz="1600" dirty="0" err="1">
                <a:latin typeface="Palatino Linotype" panose="02040502050505030304" pitchFamily="18" charset="0"/>
              </a:rPr>
              <a:t>трекеры</a:t>
            </a:r>
            <a:r>
              <a:rPr lang="ru-RU" sz="1600" dirty="0">
                <a:latin typeface="Palatino Linotype" panose="02040502050505030304" pitchFamily="18" charset="0"/>
              </a:rPr>
              <a:t>, устройства удаленного управления, а также другие </a:t>
            </a:r>
            <a:r>
              <a:rPr lang="ru-RU" sz="1600" dirty="0" err="1">
                <a:latin typeface="Palatino Linotype" panose="02040502050505030304" pitchFamily="18" charset="0"/>
              </a:rPr>
              <a:t>устройста</a:t>
            </a:r>
            <a:r>
              <a:rPr lang="ru-RU" sz="1600" dirty="0">
                <a:latin typeface="Palatino Linotype" panose="02040502050505030304" pitchFamily="18" charset="0"/>
              </a:rPr>
              <a:t> обмена информацией, работающие в следующих стандартах: GSM (</a:t>
            </a:r>
            <a:r>
              <a:rPr lang="ru-RU" sz="1600" dirty="0" err="1">
                <a:latin typeface="Palatino Linotype" panose="02040502050505030304" pitchFamily="18" charset="0"/>
              </a:rPr>
              <a:t>ДжиСиМ</a:t>
            </a:r>
            <a:r>
              <a:rPr lang="ru-RU" sz="1600" dirty="0">
                <a:latin typeface="Palatino Linotype" panose="02040502050505030304" pitchFamily="18" charset="0"/>
              </a:rPr>
              <a:t>), 3G (3 Джи), 4G (4 Джи), 5G (5 Джи), VHF (</a:t>
            </a:r>
            <a:r>
              <a:rPr lang="ru-RU" sz="1600" dirty="0" err="1">
                <a:latin typeface="Palatino Linotype" panose="02040502050505030304" pitchFamily="18" charset="0"/>
              </a:rPr>
              <a:t>ВиЭйчЭф</a:t>
            </a:r>
            <a:r>
              <a:rPr lang="ru-RU" sz="1600" dirty="0">
                <a:latin typeface="Palatino Linotype" panose="02040502050505030304" pitchFamily="18" charset="0"/>
              </a:rPr>
              <a:t>), UHF (</a:t>
            </a:r>
            <a:r>
              <a:rPr lang="ru-RU" sz="1600" dirty="0" err="1">
                <a:latin typeface="Palatino Linotype" panose="02040502050505030304" pitchFamily="18" charset="0"/>
              </a:rPr>
              <a:t>ЮЭйчЭф</a:t>
            </a:r>
            <a:r>
              <a:rPr lang="ru-RU" sz="1600" dirty="0">
                <a:latin typeface="Palatino Linotype" panose="02040502050505030304" pitchFamily="18" charset="0"/>
              </a:rPr>
              <a:t>), </a:t>
            </a:r>
            <a:r>
              <a:rPr lang="ru-RU" sz="1600" dirty="0" err="1">
                <a:latin typeface="Palatino Linotype" panose="02040502050505030304" pitchFamily="18" charset="0"/>
              </a:rPr>
              <a:t>Wi-Fi</a:t>
            </a:r>
            <a:r>
              <a:rPr lang="ru-RU" sz="1600" dirty="0">
                <a:latin typeface="Palatino Linotype" panose="02040502050505030304" pitchFamily="18" charset="0"/>
              </a:rPr>
              <a:t> (</a:t>
            </a:r>
            <a:r>
              <a:rPr lang="ru-RU" sz="1600" dirty="0" err="1">
                <a:latin typeface="Palatino Linotype" panose="02040502050505030304" pitchFamily="18" charset="0"/>
              </a:rPr>
              <a:t>Вай</a:t>
            </a:r>
            <a:r>
              <a:rPr lang="ru-RU" sz="1600" dirty="0">
                <a:latin typeface="Palatino Linotype" panose="02040502050505030304" pitchFamily="18" charset="0"/>
              </a:rPr>
              <a:t>-фай), GPS (</a:t>
            </a:r>
            <a:r>
              <a:rPr lang="ru-RU" sz="1600" dirty="0" err="1">
                <a:latin typeface="Palatino Linotype" panose="02040502050505030304" pitchFamily="18" charset="0"/>
              </a:rPr>
              <a:t>ДжиПиЭс</a:t>
            </a:r>
            <a:r>
              <a:rPr lang="ru-RU" sz="1600" dirty="0">
                <a:latin typeface="Palatino Linotype" panose="02040502050505030304" pitchFamily="18" charset="0"/>
              </a:rPr>
              <a:t>), </a:t>
            </a:r>
            <a:r>
              <a:rPr lang="ru-RU" sz="1600" dirty="0" err="1">
                <a:latin typeface="Palatino Linotype" panose="02040502050505030304" pitchFamily="18" charset="0"/>
              </a:rPr>
              <a:t>Bluetooth</a:t>
            </a:r>
            <a:r>
              <a:rPr lang="ru-RU" sz="1600" dirty="0">
                <a:latin typeface="Palatino Linotype" panose="02040502050505030304" pitchFamily="18" charset="0"/>
              </a:rPr>
              <a:t> (</a:t>
            </a:r>
            <a:r>
              <a:rPr lang="ru-RU" sz="1600" dirty="0" err="1">
                <a:latin typeface="Palatino Linotype" panose="02040502050505030304" pitchFamily="18" charset="0"/>
              </a:rPr>
              <a:t>Блютуз</a:t>
            </a:r>
            <a:r>
              <a:rPr lang="ru-RU" sz="1600" dirty="0">
                <a:latin typeface="Palatino Linotype" panose="02040502050505030304" pitchFamily="18" charset="0"/>
              </a:rPr>
              <a:t>), </a:t>
            </a:r>
            <a:r>
              <a:rPr lang="ru-RU" sz="1600" dirty="0" err="1">
                <a:latin typeface="Palatino Linotype" panose="02040502050505030304" pitchFamily="18" charset="0"/>
              </a:rPr>
              <a:t>Dect</a:t>
            </a:r>
            <a:r>
              <a:rPr lang="ru-RU" sz="1600" dirty="0">
                <a:latin typeface="Palatino Linotype" panose="02040502050505030304" pitchFamily="18" charset="0"/>
              </a:rPr>
              <a:t> (</a:t>
            </a:r>
            <a:r>
              <a:rPr lang="ru-RU" sz="1600" dirty="0" err="1">
                <a:latin typeface="Palatino Linotype" panose="02040502050505030304" pitchFamily="18" charset="0"/>
              </a:rPr>
              <a:t>Дект</a:t>
            </a:r>
            <a:r>
              <a:rPr lang="ru-RU" sz="1600" dirty="0">
                <a:latin typeface="Palatino Linotype" panose="02040502050505030304" pitchFamily="18" charset="0"/>
              </a:rPr>
              <a:t>) и прочее;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alatino Linotype" panose="02040502050505030304" pitchFamily="18" charset="0"/>
              </a:rPr>
              <a:t>шуметь </a:t>
            </a:r>
            <a:r>
              <a:rPr lang="ru-RU" sz="1600" dirty="0">
                <a:latin typeface="Palatino Linotype" panose="02040502050505030304" pitchFamily="18" charset="0"/>
              </a:rPr>
              <a:t>перед или во время тестирования;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забирать с собой бумаги формата А4, выданные перед началом тестирования;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обсуждать и разглашать содержание тестовых заданий;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намеренная порча техники для использования тестирования и системы безопасности;</a:t>
            </a:r>
            <a:endParaRPr lang="ru-RU" sz="1600" dirty="0">
              <a:latin typeface="Palatino Linotype" panose="02040502050505030304" pitchFamily="18" charset="0"/>
            </a:endParaRPr>
          </a:p>
          <a:p>
            <a:pPr indent="361950">
              <a:buFont typeface="Wingdings" panose="05000000000000000000" pitchFamily="2" charset="2"/>
              <a:buChar char="ü"/>
            </a:pPr>
            <a:r>
              <a:rPr lang="ru-RU" sz="1600" dirty="0">
                <a:latin typeface="Palatino Linotype" panose="02040502050505030304" pitchFamily="18" charset="0"/>
              </a:rPr>
              <a:t>попытка вмешательства в систему тестирования и иные нарушения, связанные с прохождением тестирования.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anose="02040502050505030304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anose="02040502050505030304" pitchFamily="18" charset="0"/>
              </a:rPr>
              <a:t>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062" y="984061"/>
            <a:ext cx="1140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Планируемое количество РЦТ по республике - 43 </a:t>
            </a: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1" y="1414948"/>
            <a:ext cx="99536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   Единое </a:t>
            </a:r>
            <a:r>
              <a:rPr lang="ru-RU" sz="3000" b="1" dirty="0">
                <a:latin typeface="Palatino Linotype" panose="02040502050505030304" pitchFamily="18" charset="0"/>
              </a:rPr>
              <a:t>национальное 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24" y="910499"/>
            <a:ext cx="11015064" cy="746994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СТРОГОЕ СОБЛЮДЕНИЕ </a:t>
            </a: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МЕДИКО-САНИТАРНЫХ НОРМ В УСЛОВИЯХ КАРАНТИНА</a:t>
            </a: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6" name="Группа 8"/>
          <p:cNvGrpSpPr/>
          <p:nvPr/>
        </p:nvGrpSpPr>
        <p:grpSpPr>
          <a:xfrm>
            <a:off x="982435" y="1934074"/>
            <a:ext cx="1297494" cy="1314580"/>
            <a:chOff x="4373951" y="2723231"/>
            <a:chExt cx="1015696" cy="1015538"/>
          </a:xfrm>
        </p:grpSpPr>
        <p:sp>
          <p:nvSpPr>
            <p:cNvPr id="7" name="Freeform 23"/>
            <p:cNvSpPr>
              <a:spLocks noChangeAspect="1"/>
            </p:cNvSpPr>
            <p:nvPr/>
          </p:nvSpPr>
          <p:spPr>
            <a:xfrm flipH="1">
              <a:off x="4489194" y="2981197"/>
              <a:ext cx="785210" cy="499606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272"/>
            <p:cNvSpPr/>
            <p:nvPr/>
          </p:nvSpPr>
          <p:spPr>
            <a:xfrm>
              <a:off x="4373951" y="2723231"/>
              <a:ext cx="1015696" cy="1015538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rgbClr val="C00000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87510" y="1934074"/>
            <a:ext cx="5333232" cy="1424103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  <a:cs typeface="Arial" panose="020B0604020202020204" pitchFamily="34" charset="0"/>
              </a:rPr>
              <a:t>НЕ </a:t>
            </a:r>
            <a:r>
              <a:rPr lang="ru-RU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ДОПУЩЕНИЕ НАХОЖДЕНИЯ </a:t>
            </a:r>
            <a:r>
              <a:rPr lang="ru-RU" dirty="0">
                <a:latin typeface="Palatino Linotype" panose="02040502050505030304" pitchFamily="18" charset="0"/>
                <a:cs typeface="Arial" panose="020B0604020202020204" pitchFamily="34" charset="0"/>
              </a:rPr>
              <a:t>РОДИТЕЛЕЙ, УЧИТЕЛЕЙ И ДРУГИХ ЛИЦ НА ТЕРРИТОРИИ ПУНКТА ПРОВЕДЕНИЯ ЕНТ</a:t>
            </a:r>
            <a:endParaRPr lang="ru-RU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0" name="Group 33"/>
          <p:cNvGrpSpPr/>
          <p:nvPr/>
        </p:nvGrpSpPr>
        <p:grpSpPr>
          <a:xfrm>
            <a:off x="1579506" y="3903329"/>
            <a:ext cx="2515968" cy="1184353"/>
            <a:chOff x="5714789" y="4152439"/>
            <a:chExt cx="2832766" cy="1392256"/>
          </a:xfrm>
          <a:solidFill>
            <a:schemeClr val="accent5">
              <a:lumMod val="75000"/>
            </a:schemeClr>
          </a:solidFill>
        </p:grpSpPr>
        <p:sp>
          <p:nvSpPr>
            <p:cNvPr id="11" name="Freeform: Shape 34"/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grpFill/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"/>
            <p:cNvSpPr/>
            <p:nvPr/>
          </p:nvSpPr>
          <p:spPr>
            <a:xfrm>
              <a:off x="7489431" y="4208099"/>
              <a:ext cx="1058124" cy="1336596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grpFill/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Arrow: Up-Down 36"/>
            <p:cNvSpPr/>
            <p:nvPr/>
          </p:nvSpPr>
          <p:spPr>
            <a:xfrm rot="5400000">
              <a:off x="7031898" y="4765816"/>
              <a:ext cx="315667" cy="910947"/>
            </a:xfrm>
            <a:prstGeom prst="up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6463" y="4578853"/>
              <a:ext cx="679936" cy="5065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9056" y="3783453"/>
            <a:ext cx="5876434" cy="1424103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>
                <a:latin typeface="Palatino Linotype" panose="02040502050505030304" pitchFamily="18" charset="0"/>
                <a:cs typeface="Arial" panose="020B0604020202020204" pitchFamily="34" charset="0"/>
              </a:rPr>
              <a:t>ЗАПУСК НА ЕНТ </a:t>
            </a:r>
            <a:r>
              <a:rPr lang="ru-RU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БУДЕТ ПРОИЗВЕДЕН </a:t>
            </a:r>
            <a:r>
              <a:rPr lang="ru-RU" dirty="0">
                <a:latin typeface="Palatino Linotype" panose="02040502050505030304" pitchFamily="18" charset="0"/>
                <a:cs typeface="Arial" panose="020B0604020202020204" pitchFamily="34" charset="0"/>
              </a:rPr>
              <a:t>ЧЕРЕЗ БАРРИКАДНЫЕ ЛЕНТЫ ПО ОЧЕРЕДИ С СОБЛЮДЕНИЕМ ДИСТАНЦИИ </a:t>
            </a:r>
            <a:r>
              <a:rPr lang="ru-RU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1 </a:t>
            </a:r>
            <a:r>
              <a:rPr lang="ru-RU" dirty="0">
                <a:latin typeface="Palatino Linotype" panose="02040502050505030304" pitchFamily="18" charset="0"/>
                <a:cs typeface="Arial" panose="020B0604020202020204" pitchFamily="34" charset="0"/>
              </a:rPr>
              <a:t>МЕТРА</a:t>
            </a:r>
            <a:endParaRPr lang="ru-RU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8"/>
          <p:cNvSpPr/>
          <p:nvPr/>
        </p:nvSpPr>
        <p:spPr>
          <a:xfrm>
            <a:off x="3699744" y="5507591"/>
            <a:ext cx="395730" cy="104627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7" name="Round Same Side Corner Rectangle 20"/>
          <p:cNvSpPr/>
          <p:nvPr/>
        </p:nvSpPr>
        <p:spPr>
          <a:xfrm rot="10800000">
            <a:off x="4160295" y="5507589"/>
            <a:ext cx="445063" cy="104627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8" name="Round Same Side Corner Rectangle 8"/>
          <p:cNvSpPr/>
          <p:nvPr/>
        </p:nvSpPr>
        <p:spPr>
          <a:xfrm>
            <a:off x="4626828" y="5507591"/>
            <a:ext cx="395730" cy="104627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9" name="Round Same Side Corner Rectangle 20"/>
          <p:cNvSpPr/>
          <p:nvPr/>
        </p:nvSpPr>
        <p:spPr>
          <a:xfrm rot="10800000">
            <a:off x="5087379" y="5507589"/>
            <a:ext cx="445063" cy="104627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24636" y="5641839"/>
            <a:ext cx="5880954" cy="777772"/>
          </a:xfrm>
          <a:prstGeom prst="rect">
            <a:avLst/>
          </a:prstGeom>
          <a:noFill/>
        </p:spPr>
        <p:txBody>
          <a:bodyPr wrap="square" lIns="69211" tIns="34605" rIns="69211" bIns="34605" rtlCol="0">
            <a:spAutoFit/>
          </a:bodyPr>
          <a:lstStyle/>
          <a:p>
            <a:pPr algn="just"/>
            <a:r>
              <a:rPr lang="ru-RU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РАССТОЯНИЕ МЕЖДУ ТЕСТИРУЕМЫМИ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Palatino Linotype" panose="02040502050505030304" pitchFamily="18" charset="0"/>
                <a:cs typeface="Arial" panose="020B0604020202020204" pitchFamily="34" charset="0"/>
              </a:rPr>
              <a:t>МЕНЕЕ </a:t>
            </a:r>
            <a:r>
              <a:rPr lang="ru-RU" dirty="0" smtClean="0">
                <a:latin typeface="Palatino Linotype" panose="02040502050505030304" pitchFamily="18" charset="0"/>
                <a:cs typeface="Arial" panose="020B0604020202020204" pitchFamily="34" charset="0"/>
              </a:rPr>
              <a:t>1 МЕТРА</a:t>
            </a:r>
            <a:endParaRPr lang="ru-RU" dirty="0"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anose="02040502050505030304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anose="02040502050505030304" pitchFamily="18" charset="0"/>
              </a:rPr>
              <a:t>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grpSp>
        <p:nvGrpSpPr>
          <p:cNvPr id="5" name="Группа 3"/>
          <p:cNvGrpSpPr/>
          <p:nvPr/>
        </p:nvGrpSpPr>
        <p:grpSpPr>
          <a:xfrm>
            <a:off x="687565" y="1717172"/>
            <a:ext cx="9231209" cy="4928823"/>
            <a:chOff x="647372" y="1325893"/>
            <a:chExt cx="6300892" cy="3636404"/>
          </a:xfrm>
        </p:grpSpPr>
        <p:cxnSp>
          <p:nvCxnSpPr>
            <p:cNvPr id="6" name="Straight Connector 12"/>
            <p:cNvCxnSpPr>
              <a:endCxn id="10" idx="1"/>
            </p:cNvCxnSpPr>
            <p:nvPr/>
          </p:nvCxnSpPr>
          <p:spPr>
            <a:xfrm>
              <a:off x="1835696" y="3026348"/>
              <a:ext cx="1301687" cy="519537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>
              <a:endCxn id="11" idx="1"/>
            </p:cNvCxnSpPr>
            <p:nvPr/>
          </p:nvCxnSpPr>
          <p:spPr>
            <a:xfrm>
              <a:off x="1835696" y="3026348"/>
              <a:ext cx="791360" cy="1145629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4"/>
            <p:cNvCxnSpPr>
              <a:endCxn id="9" idx="3"/>
            </p:cNvCxnSpPr>
            <p:nvPr/>
          </p:nvCxnSpPr>
          <p:spPr>
            <a:xfrm flipV="1">
              <a:off x="1691680" y="2164135"/>
              <a:ext cx="987350" cy="99093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7"/>
            <p:cNvSpPr/>
            <p:nvPr/>
          </p:nvSpPr>
          <p:spPr>
            <a:xfrm rot="18431">
              <a:off x="2546550" y="1383625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8"/>
            <p:cNvSpPr/>
            <p:nvPr/>
          </p:nvSpPr>
          <p:spPr>
            <a:xfrm rot="19897436">
              <a:off x="3115706" y="3183634"/>
              <a:ext cx="916465" cy="10069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9"/>
            <p:cNvSpPr/>
            <p:nvPr/>
          </p:nvSpPr>
          <p:spPr>
            <a:xfrm rot="86702">
              <a:off x="2484569" y="4045832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62422" y="1325893"/>
              <a:ext cx="2966197" cy="56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alatino Linotype" panose="02040502050505030304" pitchFamily="18" charset="0"/>
                  <a:cs typeface="Arial" panose="020B0604020202020204" pitchFamily="34" charset="0"/>
                </a:rPr>
                <a:t>ОБРАБОТКА ОБУВИ СПЕЦИАЛЬНЫМ КОВРИКОМ</a:t>
              </a:r>
              <a:endParaRPr lang="ru-RU" altLang="ko-KR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75646" y="2409571"/>
              <a:ext cx="2484586" cy="57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alatino Linotype" panose="02040502050505030304" pitchFamily="18" charset="0"/>
                  <a:cs typeface="Arial" panose="020B0604020202020204" pitchFamily="34" charset="0"/>
                </a:rPr>
                <a:t>ОБРАБОТКА РУК САНИТАЙЗЕРОМ</a:t>
              </a:r>
              <a:endParaRPr lang="ru-RU" altLang="ko-KR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4"/>
            <p:cNvCxnSpPr>
              <a:endCxn id="15" idx="2"/>
            </p:cNvCxnSpPr>
            <p:nvPr/>
          </p:nvCxnSpPr>
          <p:spPr>
            <a:xfrm flipV="1">
              <a:off x="1835696" y="2697596"/>
              <a:ext cx="1301446" cy="328752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7"/>
            <p:cNvSpPr/>
            <p:nvPr/>
          </p:nvSpPr>
          <p:spPr>
            <a:xfrm rot="21401727">
              <a:off x="3136380" y="2212949"/>
              <a:ext cx="916465" cy="9164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6"/>
            <p:cNvSpPr/>
            <p:nvPr/>
          </p:nvSpPr>
          <p:spPr>
            <a:xfrm>
              <a:off x="837303" y="2261634"/>
              <a:ext cx="1861382" cy="1841235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7372" y="3007736"/>
              <a:ext cx="2268444" cy="3721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4 ЭТАПА </a:t>
              </a:r>
              <a:endParaRPr lang="en-US" altLang="ko-KR" sz="1400" b="1" dirty="0" smtClean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4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ДЕЗИНФЕКЦИИ</a:t>
              </a:r>
              <a:endParaRPr lang="ko-KR" altLang="en-US" sz="1400" b="1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699" y="1500771"/>
              <a:ext cx="686525" cy="6865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</p:pic>
        <p:grpSp>
          <p:nvGrpSpPr>
            <p:cNvPr id="19" name="Graphic 82"/>
            <p:cNvGrpSpPr/>
            <p:nvPr/>
          </p:nvGrpSpPr>
          <p:grpSpPr>
            <a:xfrm>
              <a:off x="3407289" y="2344628"/>
              <a:ext cx="452898" cy="653105"/>
              <a:chOff x="3450274" y="4170970"/>
              <a:chExt cx="1474646" cy="2153688"/>
            </a:xfrm>
            <a:solidFill>
              <a:schemeClr val="tx2"/>
            </a:solidFill>
          </p:grpSpPr>
          <p:sp>
            <p:nvSpPr>
              <p:cNvPr id="38" name="Freeform: Shape 3"/>
              <p:cNvSpPr/>
              <p:nvPr/>
            </p:nvSpPr>
            <p:spPr>
              <a:xfrm>
                <a:off x="3853627" y="4170970"/>
                <a:ext cx="945476" cy="136918"/>
              </a:xfrm>
              <a:custGeom>
                <a:avLst/>
                <a:gdLst>
                  <a:gd name="connsiteX0" fmla="*/ 891819 w 945476"/>
                  <a:gd name="connsiteY0" fmla="*/ 136918 h 136918"/>
                  <a:gd name="connsiteX1" fmla="*/ 53657 w 945476"/>
                  <a:gd name="connsiteY1" fmla="*/ 136918 h 136918"/>
                  <a:gd name="connsiteX2" fmla="*/ 0 w 945476"/>
                  <a:gd name="connsiteY2" fmla="*/ 83261 h 136918"/>
                  <a:gd name="connsiteX3" fmla="*/ 0 w 945476"/>
                  <a:gd name="connsiteY3" fmla="*/ 53657 h 136918"/>
                  <a:gd name="connsiteX4" fmla="*/ 53657 w 945476"/>
                  <a:gd name="connsiteY4" fmla="*/ 0 h 136918"/>
                  <a:gd name="connsiteX5" fmla="*/ 891819 w 945476"/>
                  <a:gd name="connsiteY5" fmla="*/ 0 h 136918"/>
                  <a:gd name="connsiteX6" fmla="*/ 945477 w 945476"/>
                  <a:gd name="connsiteY6" fmla="*/ 53657 h 136918"/>
                  <a:gd name="connsiteX7" fmla="*/ 945477 w 945476"/>
                  <a:gd name="connsiteY7" fmla="*/ 81411 h 136918"/>
                  <a:gd name="connsiteX8" fmla="*/ 891819 w 945476"/>
                  <a:gd name="connsiteY8" fmla="*/ 136918 h 136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5476" h="136918">
                    <a:moveTo>
                      <a:pt x="891819" y="136918"/>
                    </a:moveTo>
                    <a:lnTo>
                      <a:pt x="53657" y="136918"/>
                    </a:lnTo>
                    <a:cubicBezTo>
                      <a:pt x="24053" y="136918"/>
                      <a:pt x="0" y="112865"/>
                      <a:pt x="0" y="83261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891819" y="0"/>
                    </a:lnTo>
                    <a:cubicBezTo>
                      <a:pt x="921423" y="0"/>
                      <a:pt x="945477" y="24053"/>
                      <a:pt x="945477" y="53657"/>
                    </a:cubicBezTo>
                    <a:lnTo>
                      <a:pt x="945477" y="81411"/>
                    </a:lnTo>
                    <a:cubicBezTo>
                      <a:pt x="945477" y="111015"/>
                      <a:pt x="921423" y="136918"/>
                      <a:pt x="891819" y="13691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"/>
              <p:cNvSpPr/>
              <p:nvPr/>
            </p:nvSpPr>
            <p:spPr>
              <a:xfrm>
                <a:off x="3450274" y="4874064"/>
                <a:ext cx="1154600" cy="1450594"/>
              </a:xfrm>
              <a:custGeom>
                <a:avLst/>
                <a:gdLst>
                  <a:gd name="connsiteX0" fmla="*/ 1036139 w 1154600"/>
                  <a:gd name="connsiteY0" fmla="*/ 1450594 h 1450594"/>
                  <a:gd name="connsiteX1" fmla="*/ 120266 w 1154600"/>
                  <a:gd name="connsiteY1" fmla="*/ 1450594 h 1450594"/>
                  <a:gd name="connsiteX2" fmla="*/ 0 w 1154600"/>
                  <a:gd name="connsiteY2" fmla="*/ 1330328 h 1450594"/>
                  <a:gd name="connsiteX3" fmla="*/ 0 w 1154600"/>
                  <a:gd name="connsiteY3" fmla="*/ 53657 h 1450594"/>
                  <a:gd name="connsiteX4" fmla="*/ 51807 w 1154600"/>
                  <a:gd name="connsiteY4" fmla="*/ 0 h 1450594"/>
                  <a:gd name="connsiteX5" fmla="*/ 1102748 w 1154600"/>
                  <a:gd name="connsiteY5" fmla="*/ 0 h 1450594"/>
                  <a:gd name="connsiteX6" fmla="*/ 1154555 w 1154600"/>
                  <a:gd name="connsiteY6" fmla="*/ 51807 h 1450594"/>
                  <a:gd name="connsiteX7" fmla="*/ 1154555 w 1154600"/>
                  <a:gd name="connsiteY7" fmla="*/ 1328478 h 1450594"/>
                  <a:gd name="connsiteX8" fmla="*/ 1036139 w 1154600"/>
                  <a:gd name="connsiteY8" fmla="*/ 1450594 h 145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4600" h="1450594">
                    <a:moveTo>
                      <a:pt x="1036139" y="1450594"/>
                    </a:moveTo>
                    <a:lnTo>
                      <a:pt x="120266" y="1450594"/>
                    </a:lnTo>
                    <a:cubicBezTo>
                      <a:pt x="53657" y="1450594"/>
                      <a:pt x="0" y="1396937"/>
                      <a:pt x="0" y="1330328"/>
                    </a:cubicBezTo>
                    <a:lnTo>
                      <a:pt x="0" y="53657"/>
                    </a:lnTo>
                    <a:cubicBezTo>
                      <a:pt x="0" y="24053"/>
                      <a:pt x="24053" y="0"/>
                      <a:pt x="51807" y="0"/>
                    </a:cubicBezTo>
                    <a:lnTo>
                      <a:pt x="1102748" y="0"/>
                    </a:lnTo>
                    <a:cubicBezTo>
                      <a:pt x="1132352" y="0"/>
                      <a:pt x="1154555" y="24053"/>
                      <a:pt x="1154555" y="51807"/>
                    </a:cubicBezTo>
                    <a:lnTo>
                      <a:pt x="1154555" y="1328478"/>
                    </a:lnTo>
                    <a:cubicBezTo>
                      <a:pt x="1156405" y="1395087"/>
                      <a:pt x="1102748" y="1450594"/>
                      <a:pt x="1036139" y="145059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5"/>
              <p:cNvSpPr/>
              <p:nvPr/>
            </p:nvSpPr>
            <p:spPr>
              <a:xfrm>
                <a:off x="3515077" y="5142586"/>
                <a:ext cx="1024994" cy="1099045"/>
              </a:xfrm>
              <a:custGeom>
                <a:avLst/>
                <a:gdLst>
                  <a:gd name="connsiteX0" fmla="*/ 971380 w 1088126"/>
                  <a:gd name="connsiteY0" fmla="*/ 1235965 h 1235965"/>
                  <a:gd name="connsiteX1" fmla="*/ 120266 w 1088126"/>
                  <a:gd name="connsiteY1" fmla="*/ 1235965 h 1235965"/>
                  <a:gd name="connsiteX2" fmla="*/ 0 w 1088126"/>
                  <a:gd name="connsiteY2" fmla="*/ 1115699 h 1235965"/>
                  <a:gd name="connsiteX3" fmla="*/ 0 w 1088126"/>
                  <a:gd name="connsiteY3" fmla="*/ 51807 h 1235965"/>
                  <a:gd name="connsiteX4" fmla="*/ 51807 w 1088126"/>
                  <a:gd name="connsiteY4" fmla="*/ 0 h 1235965"/>
                  <a:gd name="connsiteX5" fmla="*/ 1036139 w 1088126"/>
                  <a:gd name="connsiteY5" fmla="*/ 0 h 1235965"/>
                  <a:gd name="connsiteX6" fmla="*/ 1087946 w 1088126"/>
                  <a:gd name="connsiteY6" fmla="*/ 51807 h 1235965"/>
                  <a:gd name="connsiteX7" fmla="*/ 1087946 w 1088126"/>
                  <a:gd name="connsiteY7" fmla="*/ 1115699 h 1235965"/>
                  <a:gd name="connsiteX8" fmla="*/ 971380 w 1088126"/>
                  <a:gd name="connsiteY8" fmla="*/ 1235965 h 123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8126" h="1235965">
                    <a:moveTo>
                      <a:pt x="971380" y="1235965"/>
                    </a:moveTo>
                    <a:lnTo>
                      <a:pt x="120266" y="1235965"/>
                    </a:lnTo>
                    <a:cubicBezTo>
                      <a:pt x="53657" y="1235965"/>
                      <a:pt x="0" y="1182308"/>
                      <a:pt x="0" y="1115699"/>
                    </a:cubicBezTo>
                    <a:lnTo>
                      <a:pt x="0" y="51807"/>
                    </a:lnTo>
                    <a:cubicBezTo>
                      <a:pt x="0" y="22203"/>
                      <a:pt x="24053" y="0"/>
                      <a:pt x="51807" y="0"/>
                    </a:cubicBezTo>
                    <a:lnTo>
                      <a:pt x="1036139" y="0"/>
                    </a:lnTo>
                    <a:cubicBezTo>
                      <a:pt x="1065743" y="0"/>
                      <a:pt x="1087946" y="24053"/>
                      <a:pt x="1087946" y="51807"/>
                    </a:cubicBezTo>
                    <a:lnTo>
                      <a:pt x="1087946" y="1115699"/>
                    </a:lnTo>
                    <a:cubicBezTo>
                      <a:pt x="1091646" y="1182308"/>
                      <a:pt x="1037989" y="1235965"/>
                      <a:pt x="971380" y="123596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8"/>
              <p:cNvSpPr/>
              <p:nvPr/>
            </p:nvSpPr>
            <p:spPr>
              <a:xfrm>
                <a:off x="3727811" y="4565072"/>
                <a:ext cx="603180" cy="310841"/>
              </a:xfrm>
              <a:custGeom>
                <a:avLst/>
                <a:gdLst>
                  <a:gd name="connsiteX0" fmla="*/ 601330 w 603180"/>
                  <a:gd name="connsiteY0" fmla="*/ 310842 h 310841"/>
                  <a:gd name="connsiteX1" fmla="*/ 0 w 603180"/>
                  <a:gd name="connsiteY1" fmla="*/ 310842 h 310841"/>
                  <a:gd name="connsiteX2" fmla="*/ 0 w 603180"/>
                  <a:gd name="connsiteY2" fmla="*/ 53657 h 310841"/>
                  <a:gd name="connsiteX3" fmla="*/ 53657 w 603180"/>
                  <a:gd name="connsiteY3" fmla="*/ 0 h 310841"/>
                  <a:gd name="connsiteX4" fmla="*/ 549524 w 603180"/>
                  <a:gd name="connsiteY4" fmla="*/ 0 h 310841"/>
                  <a:gd name="connsiteX5" fmla="*/ 603181 w 603180"/>
                  <a:gd name="connsiteY5" fmla="*/ 53657 h 310841"/>
                  <a:gd name="connsiteX6" fmla="*/ 603181 w 603180"/>
                  <a:gd name="connsiteY6" fmla="*/ 310842 h 310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180" h="310841">
                    <a:moveTo>
                      <a:pt x="601330" y="310842"/>
                    </a:moveTo>
                    <a:lnTo>
                      <a:pt x="0" y="310842"/>
                    </a:lnTo>
                    <a:lnTo>
                      <a:pt x="0" y="53657"/>
                    </a:lnTo>
                    <a:cubicBezTo>
                      <a:pt x="0" y="24053"/>
                      <a:pt x="24053" y="0"/>
                      <a:pt x="53657" y="0"/>
                    </a:cubicBezTo>
                    <a:lnTo>
                      <a:pt x="549524" y="0"/>
                    </a:lnTo>
                    <a:cubicBezTo>
                      <a:pt x="579128" y="0"/>
                      <a:pt x="603181" y="24053"/>
                      <a:pt x="603181" y="53657"/>
                    </a:cubicBezTo>
                    <a:lnTo>
                      <a:pt x="603181" y="31084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9"/>
              <p:cNvSpPr/>
              <p:nvPr/>
            </p:nvSpPr>
            <p:spPr>
              <a:xfrm>
                <a:off x="3955391" y="4307888"/>
                <a:ext cx="146169" cy="259034"/>
              </a:xfrm>
              <a:custGeom>
                <a:avLst/>
                <a:gdLst>
                  <a:gd name="connsiteX0" fmla="*/ 0 w 146169"/>
                  <a:gd name="connsiteY0" fmla="*/ 0 h 259034"/>
                  <a:gd name="connsiteX1" fmla="*/ 146170 w 146169"/>
                  <a:gd name="connsiteY1" fmla="*/ 0 h 259034"/>
                  <a:gd name="connsiteX2" fmla="*/ 146170 w 146169"/>
                  <a:gd name="connsiteY2" fmla="*/ 259035 h 259034"/>
                  <a:gd name="connsiteX3" fmla="*/ 0 w 146169"/>
                  <a:gd name="connsiteY3" fmla="*/ 259035 h 25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169" h="259034">
                    <a:moveTo>
                      <a:pt x="0" y="0"/>
                    </a:moveTo>
                    <a:lnTo>
                      <a:pt x="146170" y="0"/>
                    </a:lnTo>
                    <a:lnTo>
                      <a:pt x="146170" y="259035"/>
                    </a:lnTo>
                    <a:lnTo>
                      <a:pt x="0" y="259035"/>
                    </a:ln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"/>
              <p:cNvSpPr/>
              <p:nvPr/>
            </p:nvSpPr>
            <p:spPr>
              <a:xfrm>
                <a:off x="4621480" y="4370796"/>
                <a:ext cx="303440" cy="444059"/>
              </a:xfrm>
              <a:custGeom>
                <a:avLst/>
                <a:gdLst>
                  <a:gd name="connsiteX0" fmla="*/ 303441 w 303440"/>
                  <a:gd name="connsiteY0" fmla="*/ 292339 h 444059"/>
                  <a:gd name="connsiteX1" fmla="*/ 151720 w 303440"/>
                  <a:gd name="connsiteY1" fmla="*/ 444059 h 444059"/>
                  <a:gd name="connsiteX2" fmla="*/ 0 w 303440"/>
                  <a:gd name="connsiteY2" fmla="*/ 292339 h 444059"/>
                  <a:gd name="connsiteX3" fmla="*/ 151720 w 303440"/>
                  <a:gd name="connsiteY3" fmla="*/ 0 h 444059"/>
                  <a:gd name="connsiteX4" fmla="*/ 303441 w 303440"/>
                  <a:gd name="connsiteY4" fmla="*/ 292339 h 444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440" h="444059">
                    <a:moveTo>
                      <a:pt x="303441" y="292339"/>
                    </a:moveTo>
                    <a:cubicBezTo>
                      <a:pt x="303441" y="375600"/>
                      <a:pt x="234981" y="444059"/>
                      <a:pt x="151720" y="444059"/>
                    </a:cubicBezTo>
                    <a:cubicBezTo>
                      <a:pt x="68459" y="444059"/>
                      <a:pt x="0" y="375600"/>
                      <a:pt x="0" y="292339"/>
                    </a:cubicBezTo>
                    <a:cubicBezTo>
                      <a:pt x="0" y="209078"/>
                      <a:pt x="88812" y="79561"/>
                      <a:pt x="151720" y="0"/>
                    </a:cubicBezTo>
                    <a:cubicBezTo>
                      <a:pt x="227580" y="85111"/>
                      <a:pt x="303441" y="207228"/>
                      <a:pt x="303441" y="29233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1"/>
              <p:cNvSpPr/>
              <p:nvPr/>
            </p:nvSpPr>
            <p:spPr>
              <a:xfrm>
                <a:off x="4655435" y="4603927"/>
                <a:ext cx="98845" cy="162821"/>
              </a:xfrm>
              <a:custGeom>
                <a:avLst/>
                <a:gdLst>
                  <a:gd name="connsiteX0" fmla="*/ 88162 w 98845"/>
                  <a:gd name="connsiteY0" fmla="*/ 101764 h 162821"/>
                  <a:gd name="connsiteX1" fmla="*/ 60408 w 98845"/>
                  <a:gd name="connsiteY1" fmla="*/ 162822 h 162821"/>
                  <a:gd name="connsiteX2" fmla="*/ 6751 w 98845"/>
                  <a:gd name="connsiteY2" fmla="*/ 120266 h 162821"/>
                  <a:gd name="connsiteX3" fmla="*/ 17852 w 98845"/>
                  <a:gd name="connsiteY3" fmla="*/ 0 h 162821"/>
                  <a:gd name="connsiteX4" fmla="*/ 88162 w 98845"/>
                  <a:gd name="connsiteY4" fmla="*/ 101764 h 16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45" h="162821">
                    <a:moveTo>
                      <a:pt x="88162" y="101764"/>
                    </a:moveTo>
                    <a:cubicBezTo>
                      <a:pt x="114065" y="133218"/>
                      <a:pt x="88162" y="162822"/>
                      <a:pt x="60408" y="162822"/>
                    </a:cubicBezTo>
                    <a:cubicBezTo>
                      <a:pt x="32654" y="162822"/>
                      <a:pt x="16002" y="144319"/>
                      <a:pt x="6751" y="120266"/>
                    </a:cubicBezTo>
                    <a:cubicBezTo>
                      <a:pt x="-4351" y="90662"/>
                      <a:pt x="-2500" y="61058"/>
                      <a:pt x="17852" y="0"/>
                    </a:cubicBezTo>
                    <a:cubicBezTo>
                      <a:pt x="32654" y="68459"/>
                      <a:pt x="69659" y="79561"/>
                      <a:pt x="88162" y="101764"/>
                    </a:cubicBezTo>
                    <a:close/>
                  </a:path>
                </a:pathLst>
              </a:custGeom>
              <a:grpFill/>
              <a:ln w="18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176018" y="3445273"/>
              <a:ext cx="2772246" cy="576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>
                  <a:latin typeface="Palatino Linotype" panose="02040502050505030304" pitchFamily="18" charset="0"/>
                  <a:cs typeface="Arial" panose="020B0604020202020204" pitchFamily="34" charset="0"/>
                </a:rPr>
                <a:t>ИЗМЕРЕНИЕ ТЕМПЕРАТУРЫ</a:t>
              </a:r>
              <a:endParaRPr lang="ru-RU" altLang="ko-KR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aphic 32"/>
            <p:cNvGrpSpPr/>
            <p:nvPr/>
          </p:nvGrpSpPr>
          <p:grpSpPr>
            <a:xfrm>
              <a:off x="2698690" y="4215483"/>
              <a:ext cx="492502" cy="615709"/>
              <a:chOff x="7758099" y="3688091"/>
              <a:chExt cx="2147488" cy="3023530"/>
            </a:xfrm>
          </p:grpSpPr>
          <p:sp>
            <p:nvSpPr>
              <p:cNvPr id="24" name="Freeform: Shape 427"/>
              <p:cNvSpPr/>
              <p:nvPr/>
            </p:nvSpPr>
            <p:spPr>
              <a:xfrm>
                <a:off x="7758080" y="3688046"/>
                <a:ext cx="2148264" cy="3023803"/>
              </a:xfrm>
              <a:custGeom>
                <a:avLst/>
                <a:gdLst>
                  <a:gd name="connsiteX0" fmla="*/ 2147270 w 2148264"/>
                  <a:gd name="connsiteY0" fmla="*/ 1373063 h 3023803"/>
                  <a:gd name="connsiteX1" fmla="*/ 2123120 w 2148264"/>
                  <a:gd name="connsiteY1" fmla="*/ 1288537 h 3023803"/>
                  <a:gd name="connsiteX2" fmla="*/ 2067006 w 2148264"/>
                  <a:gd name="connsiteY2" fmla="*/ 1253495 h 3023803"/>
                  <a:gd name="connsiteX3" fmla="*/ 2023203 w 2148264"/>
                  <a:gd name="connsiteY3" fmla="*/ 1266044 h 3023803"/>
                  <a:gd name="connsiteX4" fmla="*/ 1978928 w 2148264"/>
                  <a:gd name="connsiteY4" fmla="*/ 1240236 h 3023803"/>
                  <a:gd name="connsiteX5" fmla="*/ 1978691 w 2148264"/>
                  <a:gd name="connsiteY5" fmla="*/ 1238105 h 3023803"/>
                  <a:gd name="connsiteX6" fmla="*/ 1984847 w 2148264"/>
                  <a:gd name="connsiteY6" fmla="*/ 1184122 h 3023803"/>
                  <a:gd name="connsiteX7" fmla="*/ 2007103 w 2148264"/>
                  <a:gd name="connsiteY7" fmla="*/ 1041824 h 3023803"/>
                  <a:gd name="connsiteX8" fmla="*/ 2014680 w 2148264"/>
                  <a:gd name="connsiteY8" fmla="*/ 817368 h 3023803"/>
                  <a:gd name="connsiteX9" fmla="*/ 1986268 w 2148264"/>
                  <a:gd name="connsiteY9" fmla="*/ 641686 h 3023803"/>
                  <a:gd name="connsiteX10" fmla="*/ 1882563 w 2148264"/>
                  <a:gd name="connsiteY10" fmla="*/ 423149 h 3023803"/>
                  <a:gd name="connsiteX11" fmla="*/ 1664736 w 2148264"/>
                  <a:gd name="connsiteY11" fmla="*/ 188985 h 3023803"/>
                  <a:gd name="connsiteX12" fmla="*/ 1370670 w 2148264"/>
                  <a:gd name="connsiteY12" fmla="*/ 42426 h 3023803"/>
                  <a:gd name="connsiteX13" fmla="*/ 989473 w 2148264"/>
                  <a:gd name="connsiteY13" fmla="*/ 5490 h 3023803"/>
                  <a:gd name="connsiteX14" fmla="*/ 589098 w 2148264"/>
                  <a:gd name="connsiteY14" fmla="*/ 144236 h 3023803"/>
                  <a:gd name="connsiteX15" fmla="*/ 300714 w 2148264"/>
                  <a:gd name="connsiteY15" fmla="*/ 405865 h 3023803"/>
                  <a:gd name="connsiteX16" fmla="*/ 171202 w 2148264"/>
                  <a:gd name="connsiteY16" fmla="*/ 649263 h 3023803"/>
                  <a:gd name="connsiteX17" fmla="*/ 132372 w 2148264"/>
                  <a:gd name="connsiteY17" fmla="*/ 904499 h 3023803"/>
                  <a:gd name="connsiteX18" fmla="*/ 136397 w 2148264"/>
                  <a:gd name="connsiteY18" fmla="*/ 1067632 h 3023803"/>
                  <a:gd name="connsiteX19" fmla="*/ 146341 w 2148264"/>
                  <a:gd name="connsiteY19" fmla="*/ 1228161 h 3023803"/>
                  <a:gd name="connsiteX20" fmla="*/ 124559 w 2148264"/>
                  <a:gd name="connsiteY20" fmla="*/ 1272910 h 3023803"/>
                  <a:gd name="connsiteX21" fmla="*/ 115325 w 2148264"/>
                  <a:gd name="connsiteY21" fmla="*/ 1257994 h 3023803"/>
                  <a:gd name="connsiteX22" fmla="*/ 98751 w 2148264"/>
                  <a:gd name="connsiteY22" fmla="*/ 1235027 h 3023803"/>
                  <a:gd name="connsiteX23" fmla="*/ 43584 w 2148264"/>
                  <a:gd name="connsiteY23" fmla="*/ 1234554 h 3023803"/>
                  <a:gd name="connsiteX24" fmla="*/ 729 w 2148264"/>
                  <a:gd name="connsiteY24" fmla="*/ 1358857 h 3023803"/>
                  <a:gd name="connsiteX25" fmla="*/ 24643 w 2148264"/>
                  <a:gd name="connsiteY25" fmla="*/ 1437701 h 3023803"/>
                  <a:gd name="connsiteX26" fmla="*/ 101829 w 2148264"/>
                  <a:gd name="connsiteY26" fmla="*/ 1765388 h 3023803"/>
                  <a:gd name="connsiteX27" fmla="*/ 108695 w 2148264"/>
                  <a:gd name="connsiteY27" fmla="*/ 1844232 h 3023803"/>
                  <a:gd name="connsiteX28" fmla="*/ 163862 w 2148264"/>
                  <a:gd name="connsiteY28" fmla="*/ 1919761 h 3023803"/>
                  <a:gd name="connsiteX29" fmla="*/ 211453 w 2148264"/>
                  <a:gd name="connsiteY29" fmla="*/ 1927337 h 3023803"/>
                  <a:gd name="connsiteX30" fmla="*/ 290770 w 2148264"/>
                  <a:gd name="connsiteY30" fmla="*/ 1993159 h 3023803"/>
                  <a:gd name="connsiteX31" fmla="*/ 294322 w 2148264"/>
                  <a:gd name="connsiteY31" fmla="*/ 2076738 h 3023803"/>
                  <a:gd name="connsiteX32" fmla="*/ 307817 w 2148264"/>
                  <a:gd name="connsiteY32" fmla="*/ 2238924 h 3023803"/>
                  <a:gd name="connsiteX33" fmla="*/ 367483 w 2148264"/>
                  <a:gd name="connsiteY33" fmla="*/ 2435442 h 3023803"/>
                  <a:gd name="connsiteX34" fmla="*/ 498889 w 2148264"/>
                  <a:gd name="connsiteY34" fmla="*/ 2667001 h 3023803"/>
                  <a:gd name="connsiteX35" fmla="*/ 532984 w 2148264"/>
                  <a:gd name="connsiteY35" fmla="*/ 2708909 h 3023803"/>
                  <a:gd name="connsiteX36" fmla="*/ 672914 w 2148264"/>
                  <a:gd name="connsiteY36" fmla="*/ 2855942 h 3023803"/>
                  <a:gd name="connsiteX37" fmla="*/ 886716 w 2148264"/>
                  <a:gd name="connsiteY37" fmla="*/ 2986638 h 3023803"/>
                  <a:gd name="connsiteX38" fmla="*/ 1123247 w 2148264"/>
                  <a:gd name="connsiteY38" fmla="*/ 3020733 h 3023803"/>
                  <a:gd name="connsiteX39" fmla="*/ 1352676 w 2148264"/>
                  <a:gd name="connsiteY39" fmla="*/ 2942836 h 3023803"/>
                  <a:gd name="connsiteX40" fmla="*/ 1525043 w 2148264"/>
                  <a:gd name="connsiteY40" fmla="*/ 2801959 h 3023803"/>
                  <a:gd name="connsiteX41" fmla="*/ 1662842 w 2148264"/>
                  <a:gd name="connsiteY41" fmla="*/ 2629355 h 3023803"/>
                  <a:gd name="connsiteX42" fmla="*/ 1761101 w 2148264"/>
                  <a:gd name="connsiteY42" fmla="*/ 2462907 h 3023803"/>
                  <a:gd name="connsiteX43" fmla="*/ 1867173 w 2148264"/>
                  <a:gd name="connsiteY43" fmla="*/ 2139008 h 3023803"/>
                  <a:gd name="connsiteX44" fmla="*/ 1892744 w 2148264"/>
                  <a:gd name="connsiteY44" fmla="*/ 1986293 h 3023803"/>
                  <a:gd name="connsiteX45" fmla="*/ 1908608 w 2148264"/>
                  <a:gd name="connsiteY45" fmla="*/ 1949594 h 3023803"/>
                  <a:gd name="connsiteX46" fmla="*/ 1946490 w 2148264"/>
                  <a:gd name="connsiteY46" fmla="*/ 1943438 h 3023803"/>
                  <a:gd name="connsiteX47" fmla="*/ 1967089 w 2148264"/>
                  <a:gd name="connsiteY47" fmla="*/ 1959301 h 3023803"/>
                  <a:gd name="connsiteX48" fmla="*/ 2013733 w 2148264"/>
                  <a:gd name="connsiteY48" fmla="*/ 1950304 h 3023803"/>
                  <a:gd name="connsiteX49" fmla="*/ 2037883 w 2148264"/>
                  <a:gd name="connsiteY49" fmla="*/ 1890165 h 3023803"/>
                  <a:gd name="connsiteX50" fmla="*/ 2063928 w 2148264"/>
                  <a:gd name="connsiteY50" fmla="*/ 1669970 h 3023803"/>
                  <a:gd name="connsiteX51" fmla="*/ 2107966 w 2148264"/>
                  <a:gd name="connsiteY51" fmla="*/ 1507547 h 3023803"/>
                  <a:gd name="connsiteX52" fmla="*/ 2147270 w 2148264"/>
                  <a:gd name="connsiteY52" fmla="*/ 1373063 h 30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148264" h="3023803">
                    <a:moveTo>
                      <a:pt x="2147270" y="1373063"/>
                    </a:moveTo>
                    <a:cubicBezTo>
                      <a:pt x="2143955" y="1343230"/>
                      <a:pt x="2138273" y="1314581"/>
                      <a:pt x="2123120" y="1288537"/>
                    </a:cubicBezTo>
                    <a:cubicBezTo>
                      <a:pt x="2110571" y="1267228"/>
                      <a:pt x="2093050" y="1252311"/>
                      <a:pt x="2067006" y="1253495"/>
                    </a:cubicBezTo>
                    <a:cubicBezTo>
                      <a:pt x="2051616" y="1254205"/>
                      <a:pt x="2036936" y="1258941"/>
                      <a:pt x="2023203" y="1266044"/>
                    </a:cubicBezTo>
                    <a:cubicBezTo>
                      <a:pt x="1999527" y="1282618"/>
                      <a:pt x="1975850" y="1276225"/>
                      <a:pt x="1978928" y="1240236"/>
                    </a:cubicBezTo>
                    <a:cubicBezTo>
                      <a:pt x="1978928" y="1239526"/>
                      <a:pt x="1978928" y="1238815"/>
                      <a:pt x="1978691" y="1238105"/>
                    </a:cubicBezTo>
                    <a:cubicBezTo>
                      <a:pt x="1979165" y="1219874"/>
                      <a:pt x="1981059" y="1201880"/>
                      <a:pt x="1984847" y="1184122"/>
                    </a:cubicBezTo>
                    <a:cubicBezTo>
                      <a:pt x="1994555" y="1137005"/>
                      <a:pt x="2005209" y="1090125"/>
                      <a:pt x="2007103" y="1041824"/>
                    </a:cubicBezTo>
                    <a:cubicBezTo>
                      <a:pt x="2010181" y="967005"/>
                      <a:pt x="2014680" y="892187"/>
                      <a:pt x="2014680" y="817368"/>
                    </a:cubicBezTo>
                    <a:cubicBezTo>
                      <a:pt x="2014680" y="757229"/>
                      <a:pt x="2004025" y="698984"/>
                      <a:pt x="1986268" y="641686"/>
                    </a:cubicBezTo>
                    <a:cubicBezTo>
                      <a:pt x="1962117" y="564026"/>
                      <a:pt x="1925418" y="492048"/>
                      <a:pt x="1882563" y="423149"/>
                    </a:cubicBezTo>
                    <a:cubicBezTo>
                      <a:pt x="1825028" y="331046"/>
                      <a:pt x="1752340" y="253149"/>
                      <a:pt x="1664736" y="188985"/>
                    </a:cubicBezTo>
                    <a:cubicBezTo>
                      <a:pt x="1575238" y="123164"/>
                      <a:pt x="1476979" y="74389"/>
                      <a:pt x="1370670" y="42426"/>
                    </a:cubicBezTo>
                    <a:cubicBezTo>
                      <a:pt x="1245893" y="5016"/>
                      <a:pt x="1118985" y="-8716"/>
                      <a:pt x="989473" y="5490"/>
                    </a:cubicBezTo>
                    <a:cubicBezTo>
                      <a:pt x="845518" y="21353"/>
                      <a:pt x="712218" y="68707"/>
                      <a:pt x="589098" y="144236"/>
                    </a:cubicBezTo>
                    <a:cubicBezTo>
                      <a:pt x="476396" y="213135"/>
                      <a:pt x="380032" y="300266"/>
                      <a:pt x="300714" y="405865"/>
                    </a:cubicBezTo>
                    <a:cubicBezTo>
                      <a:pt x="244837" y="480210"/>
                      <a:pt x="200798" y="560948"/>
                      <a:pt x="171202" y="649263"/>
                    </a:cubicBezTo>
                    <a:cubicBezTo>
                      <a:pt x="143500" y="731895"/>
                      <a:pt x="134977" y="817841"/>
                      <a:pt x="132372" y="904499"/>
                    </a:cubicBezTo>
                    <a:cubicBezTo>
                      <a:pt x="130715" y="958955"/>
                      <a:pt x="132372" y="1013175"/>
                      <a:pt x="136397" y="1067632"/>
                    </a:cubicBezTo>
                    <a:cubicBezTo>
                      <a:pt x="140422" y="1121142"/>
                      <a:pt x="143974" y="1174414"/>
                      <a:pt x="146341" y="1228161"/>
                    </a:cubicBezTo>
                    <a:cubicBezTo>
                      <a:pt x="149656" y="1308899"/>
                      <a:pt x="137818" y="1288300"/>
                      <a:pt x="124559" y="1272910"/>
                    </a:cubicBezTo>
                    <a:cubicBezTo>
                      <a:pt x="121244" y="1267938"/>
                      <a:pt x="118166" y="1262966"/>
                      <a:pt x="115325" y="1257994"/>
                    </a:cubicBezTo>
                    <a:cubicBezTo>
                      <a:pt x="110589" y="1249944"/>
                      <a:pt x="105381" y="1241893"/>
                      <a:pt x="98751" y="1235027"/>
                    </a:cubicBezTo>
                    <a:cubicBezTo>
                      <a:pt x="80283" y="1216086"/>
                      <a:pt x="61815" y="1214902"/>
                      <a:pt x="43584" y="1234554"/>
                    </a:cubicBezTo>
                    <a:cubicBezTo>
                      <a:pt x="10910" y="1269122"/>
                      <a:pt x="-3533" y="1311030"/>
                      <a:pt x="729" y="1358857"/>
                    </a:cubicBezTo>
                    <a:cubicBezTo>
                      <a:pt x="3097" y="1386796"/>
                      <a:pt x="12804" y="1412840"/>
                      <a:pt x="24643" y="1437701"/>
                    </a:cubicBezTo>
                    <a:cubicBezTo>
                      <a:pt x="74127" y="1541405"/>
                      <a:pt x="100882" y="1650082"/>
                      <a:pt x="101829" y="1765388"/>
                    </a:cubicBezTo>
                    <a:cubicBezTo>
                      <a:pt x="102066" y="1791669"/>
                      <a:pt x="103723" y="1818187"/>
                      <a:pt x="108695" y="1844232"/>
                    </a:cubicBezTo>
                    <a:cubicBezTo>
                      <a:pt x="115088" y="1878326"/>
                      <a:pt x="129768" y="1906028"/>
                      <a:pt x="163862" y="1919761"/>
                    </a:cubicBezTo>
                    <a:cubicBezTo>
                      <a:pt x="179015" y="1925917"/>
                      <a:pt x="195352" y="1928521"/>
                      <a:pt x="211453" y="1927337"/>
                    </a:cubicBezTo>
                    <a:cubicBezTo>
                      <a:pt x="256202" y="1924023"/>
                      <a:pt x="284614" y="1958117"/>
                      <a:pt x="290770" y="1993159"/>
                    </a:cubicBezTo>
                    <a:cubicBezTo>
                      <a:pt x="295742" y="2020861"/>
                      <a:pt x="296216" y="2048563"/>
                      <a:pt x="294322" y="2076738"/>
                    </a:cubicBezTo>
                    <a:cubicBezTo>
                      <a:pt x="292191" y="2108228"/>
                      <a:pt x="306870" y="2235846"/>
                      <a:pt x="307817" y="2238924"/>
                    </a:cubicBezTo>
                    <a:cubicBezTo>
                      <a:pt x="323681" y="2305693"/>
                      <a:pt x="343096" y="2371514"/>
                      <a:pt x="367483" y="2435442"/>
                    </a:cubicBezTo>
                    <a:cubicBezTo>
                      <a:pt x="399447" y="2519258"/>
                      <a:pt x="446327" y="2594787"/>
                      <a:pt x="498889" y="2667001"/>
                    </a:cubicBezTo>
                    <a:cubicBezTo>
                      <a:pt x="509544" y="2681444"/>
                      <a:pt x="532984" y="2708909"/>
                      <a:pt x="532984" y="2708909"/>
                    </a:cubicBezTo>
                    <a:cubicBezTo>
                      <a:pt x="534641" y="2710567"/>
                      <a:pt x="622956" y="2813324"/>
                      <a:pt x="672914" y="2855942"/>
                    </a:cubicBezTo>
                    <a:cubicBezTo>
                      <a:pt x="737315" y="2910873"/>
                      <a:pt x="806688" y="2957279"/>
                      <a:pt x="886716" y="2986638"/>
                    </a:cubicBezTo>
                    <a:cubicBezTo>
                      <a:pt x="963192" y="3014814"/>
                      <a:pt x="1041562" y="3030914"/>
                      <a:pt x="1123247" y="3020733"/>
                    </a:cubicBezTo>
                    <a:cubicBezTo>
                      <a:pt x="1204932" y="3010552"/>
                      <a:pt x="1281409" y="2983797"/>
                      <a:pt x="1352676" y="2942836"/>
                    </a:cubicBezTo>
                    <a:cubicBezTo>
                      <a:pt x="1417787" y="2905427"/>
                      <a:pt x="1473901" y="2856889"/>
                      <a:pt x="1525043" y="2801959"/>
                    </a:cubicBezTo>
                    <a:cubicBezTo>
                      <a:pt x="1575711" y="2747976"/>
                      <a:pt x="1621645" y="2690441"/>
                      <a:pt x="1662842" y="2629355"/>
                    </a:cubicBezTo>
                    <a:cubicBezTo>
                      <a:pt x="1684625" y="2596918"/>
                      <a:pt x="1751630" y="2482322"/>
                      <a:pt x="1761101" y="2462907"/>
                    </a:cubicBezTo>
                    <a:cubicBezTo>
                      <a:pt x="1815084" y="2353283"/>
                      <a:pt x="1855335" y="2232532"/>
                      <a:pt x="1867173" y="2139008"/>
                    </a:cubicBezTo>
                    <a:cubicBezTo>
                      <a:pt x="1873803" y="2087866"/>
                      <a:pt x="1880195" y="2036487"/>
                      <a:pt x="1892744" y="1986293"/>
                    </a:cubicBezTo>
                    <a:cubicBezTo>
                      <a:pt x="1896059" y="1973270"/>
                      <a:pt x="1900321" y="1960485"/>
                      <a:pt x="1908608" y="1949594"/>
                    </a:cubicBezTo>
                    <a:cubicBezTo>
                      <a:pt x="1919499" y="1935151"/>
                      <a:pt x="1931811" y="1933020"/>
                      <a:pt x="1946490" y="1943438"/>
                    </a:cubicBezTo>
                    <a:cubicBezTo>
                      <a:pt x="1953593" y="1948410"/>
                      <a:pt x="1959986" y="1954329"/>
                      <a:pt x="1967089" y="1959301"/>
                    </a:cubicBezTo>
                    <a:cubicBezTo>
                      <a:pt x="1985557" y="1971850"/>
                      <a:pt x="2000947" y="1968535"/>
                      <a:pt x="2013733" y="1950304"/>
                    </a:cubicBezTo>
                    <a:cubicBezTo>
                      <a:pt x="2026518" y="1932073"/>
                      <a:pt x="2032437" y="1911237"/>
                      <a:pt x="2037883" y="1890165"/>
                    </a:cubicBezTo>
                    <a:cubicBezTo>
                      <a:pt x="2055877" y="1817950"/>
                      <a:pt x="2065585" y="1744789"/>
                      <a:pt x="2063928" y="1669970"/>
                    </a:cubicBezTo>
                    <a:cubicBezTo>
                      <a:pt x="2062507" y="1611725"/>
                      <a:pt x="2078134" y="1557269"/>
                      <a:pt x="2107966" y="1507547"/>
                    </a:cubicBezTo>
                    <a:cubicBezTo>
                      <a:pt x="2133537" y="1465876"/>
                      <a:pt x="2152952" y="1423495"/>
                      <a:pt x="2147270" y="1373063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28"/>
              <p:cNvSpPr/>
              <p:nvPr/>
            </p:nvSpPr>
            <p:spPr>
              <a:xfrm>
                <a:off x="8148523" y="5253734"/>
                <a:ext cx="1360796" cy="1458352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rgbClr val="F3F3F3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429"/>
              <p:cNvSpPr/>
              <p:nvPr/>
            </p:nvSpPr>
            <p:spPr>
              <a:xfrm>
                <a:off x="8447964" y="5387134"/>
                <a:ext cx="739990" cy="240771"/>
              </a:xfrm>
              <a:custGeom>
                <a:avLst/>
                <a:gdLst>
                  <a:gd name="connsiteX0" fmla="*/ 376539 w 739990"/>
                  <a:gd name="connsiteY0" fmla="*/ 5 h 240771"/>
                  <a:gd name="connsiteX1" fmla="*/ 433126 w 739990"/>
                  <a:gd name="connsiteY1" fmla="*/ 22498 h 240771"/>
                  <a:gd name="connsiteX2" fmla="*/ 694992 w 739990"/>
                  <a:gd name="connsiteY2" fmla="*/ 181369 h 240771"/>
                  <a:gd name="connsiteX3" fmla="*/ 733112 w 739990"/>
                  <a:gd name="connsiteY3" fmla="*/ 202442 h 240771"/>
                  <a:gd name="connsiteX4" fmla="*/ 730981 w 739990"/>
                  <a:gd name="connsiteY4" fmla="*/ 227302 h 240771"/>
                  <a:gd name="connsiteX5" fmla="*/ 684101 w 739990"/>
                  <a:gd name="connsiteY5" fmla="*/ 230380 h 240771"/>
                  <a:gd name="connsiteX6" fmla="*/ 430285 w 739990"/>
                  <a:gd name="connsiteY6" fmla="*/ 66773 h 240771"/>
                  <a:gd name="connsiteX7" fmla="*/ 331553 w 739990"/>
                  <a:gd name="connsiteY7" fmla="*/ 65826 h 240771"/>
                  <a:gd name="connsiteX8" fmla="*/ 75370 w 739990"/>
                  <a:gd name="connsiteY8" fmla="*/ 227302 h 240771"/>
                  <a:gd name="connsiteX9" fmla="*/ 28253 w 739990"/>
                  <a:gd name="connsiteY9" fmla="*/ 240561 h 240771"/>
                  <a:gd name="connsiteX10" fmla="*/ 11679 w 739990"/>
                  <a:gd name="connsiteY10" fmla="*/ 235352 h 240771"/>
                  <a:gd name="connsiteX11" fmla="*/ 10022 w 739990"/>
                  <a:gd name="connsiteY11" fmla="*/ 203389 h 240771"/>
                  <a:gd name="connsiteX12" fmla="*/ 32041 w 739990"/>
                  <a:gd name="connsiteY12" fmla="*/ 192261 h 240771"/>
                  <a:gd name="connsiteX13" fmla="*/ 305745 w 739990"/>
                  <a:gd name="connsiteY13" fmla="*/ 34573 h 240771"/>
                  <a:gd name="connsiteX14" fmla="*/ 376539 w 739990"/>
                  <a:gd name="connsiteY14" fmla="*/ 5 h 24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9990" h="240771">
                    <a:moveTo>
                      <a:pt x="376539" y="5"/>
                    </a:moveTo>
                    <a:cubicBezTo>
                      <a:pt x="397848" y="-232"/>
                      <a:pt x="412764" y="8528"/>
                      <a:pt x="433126" y="22498"/>
                    </a:cubicBezTo>
                    <a:cubicBezTo>
                      <a:pt x="490424" y="54461"/>
                      <a:pt x="661134" y="166453"/>
                      <a:pt x="694992" y="181369"/>
                    </a:cubicBezTo>
                    <a:cubicBezTo>
                      <a:pt x="708251" y="187288"/>
                      <a:pt x="721984" y="192734"/>
                      <a:pt x="733112" y="202442"/>
                    </a:cubicBezTo>
                    <a:cubicBezTo>
                      <a:pt x="743056" y="210965"/>
                      <a:pt x="742109" y="220673"/>
                      <a:pt x="730981" y="227302"/>
                    </a:cubicBezTo>
                    <a:cubicBezTo>
                      <a:pt x="719379" y="234169"/>
                      <a:pt x="700438" y="236299"/>
                      <a:pt x="684101" y="230380"/>
                    </a:cubicBezTo>
                    <a:cubicBezTo>
                      <a:pt x="640062" y="213806"/>
                      <a:pt x="436915" y="71509"/>
                      <a:pt x="430285" y="66773"/>
                    </a:cubicBezTo>
                    <a:cubicBezTo>
                      <a:pt x="397611" y="43097"/>
                      <a:pt x="364700" y="42623"/>
                      <a:pt x="331553" y="65826"/>
                    </a:cubicBezTo>
                    <a:cubicBezTo>
                      <a:pt x="305272" y="84057"/>
                      <a:pt x="134088" y="191077"/>
                      <a:pt x="75370" y="227302"/>
                    </a:cubicBezTo>
                    <a:cubicBezTo>
                      <a:pt x="61164" y="236063"/>
                      <a:pt x="45774" y="241982"/>
                      <a:pt x="28253" y="240561"/>
                    </a:cubicBezTo>
                    <a:cubicBezTo>
                      <a:pt x="22097" y="240088"/>
                      <a:pt x="16651" y="238667"/>
                      <a:pt x="11679" y="235352"/>
                    </a:cubicBezTo>
                    <a:cubicBezTo>
                      <a:pt x="-3237" y="225645"/>
                      <a:pt x="-3948" y="214280"/>
                      <a:pt x="10022" y="203389"/>
                    </a:cubicBezTo>
                    <a:cubicBezTo>
                      <a:pt x="16651" y="198180"/>
                      <a:pt x="24465" y="195338"/>
                      <a:pt x="32041" y="192261"/>
                    </a:cubicBezTo>
                    <a:cubicBezTo>
                      <a:pt x="73476" y="175687"/>
                      <a:pt x="237319" y="82163"/>
                      <a:pt x="305745" y="34573"/>
                    </a:cubicBezTo>
                    <a:cubicBezTo>
                      <a:pt x="318294" y="29838"/>
                      <a:pt x="363753" y="5"/>
                      <a:pt x="376539" y="5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430"/>
              <p:cNvSpPr/>
              <p:nvPr/>
            </p:nvSpPr>
            <p:spPr>
              <a:xfrm>
                <a:off x="8411579" y="6142666"/>
                <a:ext cx="813535" cy="105701"/>
              </a:xfrm>
              <a:custGeom>
                <a:avLst/>
                <a:gdLst>
                  <a:gd name="connsiteX0" fmla="*/ 813536 w 813535"/>
                  <a:gd name="connsiteY0" fmla="*/ 3789 h 105701"/>
                  <a:gd name="connsiteX1" fmla="*/ 791280 w 813535"/>
                  <a:gd name="connsiteY1" fmla="*/ 21072 h 105701"/>
                  <a:gd name="connsiteX2" fmla="*/ 554038 w 813535"/>
                  <a:gd name="connsiteY2" fmla="*/ 95181 h 105701"/>
                  <a:gd name="connsiteX3" fmla="*/ 92340 w 813535"/>
                  <a:gd name="connsiteY3" fmla="*/ 45460 h 105701"/>
                  <a:gd name="connsiteX4" fmla="*/ 14443 w 813535"/>
                  <a:gd name="connsiteY4" fmla="*/ 11128 h 105701"/>
                  <a:gd name="connsiteX5" fmla="*/ 0 w 813535"/>
                  <a:gd name="connsiteY5" fmla="*/ 0 h 105701"/>
                  <a:gd name="connsiteX6" fmla="*/ 406531 w 813535"/>
                  <a:gd name="connsiteY6" fmla="*/ 72451 h 105701"/>
                  <a:gd name="connsiteX7" fmla="*/ 813536 w 813535"/>
                  <a:gd name="connsiteY7" fmla="*/ 3789 h 1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13535" h="105701">
                    <a:moveTo>
                      <a:pt x="813536" y="3789"/>
                    </a:moveTo>
                    <a:cubicBezTo>
                      <a:pt x="807853" y="12786"/>
                      <a:pt x="799566" y="17047"/>
                      <a:pt x="791280" y="21072"/>
                    </a:cubicBezTo>
                    <a:cubicBezTo>
                      <a:pt x="716461" y="59429"/>
                      <a:pt x="636670" y="82395"/>
                      <a:pt x="554038" y="95181"/>
                    </a:cubicBezTo>
                    <a:cubicBezTo>
                      <a:pt x="395877" y="119805"/>
                      <a:pt x="242214" y="100390"/>
                      <a:pt x="92340" y="45460"/>
                    </a:cubicBezTo>
                    <a:cubicBezTo>
                      <a:pt x="65585" y="35752"/>
                      <a:pt x="39540" y="24387"/>
                      <a:pt x="14443" y="11128"/>
                    </a:cubicBezTo>
                    <a:cubicBezTo>
                      <a:pt x="9234" y="8287"/>
                      <a:pt x="4499" y="5209"/>
                      <a:pt x="0" y="0"/>
                    </a:cubicBezTo>
                    <a:cubicBezTo>
                      <a:pt x="132353" y="43329"/>
                      <a:pt x="266838" y="71267"/>
                      <a:pt x="406531" y="72451"/>
                    </a:cubicBezTo>
                    <a:cubicBezTo>
                      <a:pt x="546461" y="73635"/>
                      <a:pt x="680945" y="46407"/>
                      <a:pt x="813536" y="3789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431"/>
              <p:cNvSpPr/>
              <p:nvPr/>
            </p:nvSpPr>
            <p:spPr>
              <a:xfrm>
                <a:off x="8445673" y="5999658"/>
                <a:ext cx="757184" cy="106177"/>
              </a:xfrm>
              <a:custGeom>
                <a:avLst/>
                <a:gdLst>
                  <a:gd name="connsiteX0" fmla="*/ 757185 w 757184"/>
                  <a:gd name="connsiteY0" fmla="*/ 4735 h 106177"/>
                  <a:gd name="connsiteX1" fmla="*/ 711962 w 757184"/>
                  <a:gd name="connsiteY1" fmla="*/ 34805 h 106177"/>
                  <a:gd name="connsiteX2" fmla="*/ 460751 w 757184"/>
                  <a:gd name="connsiteY2" fmla="*/ 102994 h 106177"/>
                  <a:gd name="connsiteX3" fmla="*/ 107256 w 757184"/>
                  <a:gd name="connsiteY3" fmla="*/ 54220 h 106177"/>
                  <a:gd name="connsiteX4" fmla="*/ 21783 w 757184"/>
                  <a:gd name="connsiteY4" fmla="*/ 16337 h 106177"/>
                  <a:gd name="connsiteX5" fmla="*/ 0 w 757184"/>
                  <a:gd name="connsiteY5" fmla="*/ 0 h 106177"/>
                  <a:gd name="connsiteX6" fmla="*/ 378356 w 757184"/>
                  <a:gd name="connsiteY6" fmla="*/ 73161 h 106177"/>
                  <a:gd name="connsiteX7" fmla="*/ 757185 w 757184"/>
                  <a:gd name="connsiteY7" fmla="*/ 4735 h 10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7184" h="106177">
                    <a:moveTo>
                      <a:pt x="757185" y="4735"/>
                    </a:moveTo>
                    <a:cubicBezTo>
                      <a:pt x="744399" y="18941"/>
                      <a:pt x="728062" y="27228"/>
                      <a:pt x="711962" y="34805"/>
                    </a:cubicBezTo>
                    <a:cubicBezTo>
                      <a:pt x="632408" y="72451"/>
                      <a:pt x="548355" y="95181"/>
                      <a:pt x="460751" y="102994"/>
                    </a:cubicBezTo>
                    <a:cubicBezTo>
                      <a:pt x="339289" y="114122"/>
                      <a:pt x="221615" y="95654"/>
                      <a:pt x="107256" y="54220"/>
                    </a:cubicBezTo>
                    <a:cubicBezTo>
                      <a:pt x="77897" y="43565"/>
                      <a:pt x="49485" y="31017"/>
                      <a:pt x="21783" y="16337"/>
                    </a:cubicBezTo>
                    <a:cubicBezTo>
                      <a:pt x="13969" y="12075"/>
                      <a:pt x="6156" y="7577"/>
                      <a:pt x="0" y="0"/>
                    </a:cubicBezTo>
                    <a:cubicBezTo>
                      <a:pt x="122409" y="44276"/>
                      <a:pt x="247660" y="71978"/>
                      <a:pt x="378356" y="73161"/>
                    </a:cubicBezTo>
                    <a:cubicBezTo>
                      <a:pt x="509052" y="74345"/>
                      <a:pt x="634302" y="47354"/>
                      <a:pt x="757185" y="4735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432"/>
              <p:cNvSpPr/>
              <p:nvPr/>
            </p:nvSpPr>
            <p:spPr>
              <a:xfrm>
                <a:off x="8444490" y="6284017"/>
                <a:ext cx="747714" cy="107499"/>
              </a:xfrm>
              <a:custGeom>
                <a:avLst/>
                <a:gdLst>
                  <a:gd name="connsiteX0" fmla="*/ 747714 w 747714"/>
                  <a:gd name="connsiteY0" fmla="*/ 4262 h 107499"/>
                  <a:gd name="connsiteX1" fmla="*/ 733271 w 747714"/>
                  <a:gd name="connsiteY1" fmla="*/ 18941 h 107499"/>
                  <a:gd name="connsiteX2" fmla="*/ 549302 w 747714"/>
                  <a:gd name="connsiteY2" fmla="*/ 88788 h 107499"/>
                  <a:gd name="connsiteX3" fmla="*/ 387590 w 747714"/>
                  <a:gd name="connsiteY3" fmla="*/ 107493 h 107499"/>
                  <a:gd name="connsiteX4" fmla="*/ 159108 w 747714"/>
                  <a:gd name="connsiteY4" fmla="*/ 72924 h 107499"/>
                  <a:gd name="connsiteX5" fmla="*/ 12075 w 747714"/>
                  <a:gd name="connsiteY5" fmla="*/ 11838 h 107499"/>
                  <a:gd name="connsiteX6" fmla="*/ 0 w 747714"/>
                  <a:gd name="connsiteY6" fmla="*/ 0 h 107499"/>
                  <a:gd name="connsiteX7" fmla="*/ 747714 w 747714"/>
                  <a:gd name="connsiteY7" fmla="*/ 4262 h 10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7714" h="107499">
                    <a:moveTo>
                      <a:pt x="747714" y="4262"/>
                    </a:moveTo>
                    <a:cubicBezTo>
                      <a:pt x="745347" y="13022"/>
                      <a:pt x="738954" y="15627"/>
                      <a:pt x="733271" y="18941"/>
                    </a:cubicBezTo>
                    <a:cubicBezTo>
                      <a:pt x="675973" y="52562"/>
                      <a:pt x="613703" y="73398"/>
                      <a:pt x="549302" y="88788"/>
                    </a:cubicBezTo>
                    <a:cubicBezTo>
                      <a:pt x="496029" y="101574"/>
                      <a:pt x="442046" y="107730"/>
                      <a:pt x="387590" y="107493"/>
                    </a:cubicBezTo>
                    <a:cubicBezTo>
                      <a:pt x="309930" y="107019"/>
                      <a:pt x="233690" y="95654"/>
                      <a:pt x="159108" y="72924"/>
                    </a:cubicBezTo>
                    <a:cubicBezTo>
                      <a:pt x="107966" y="57298"/>
                      <a:pt x="58245" y="38593"/>
                      <a:pt x="12075" y="11838"/>
                    </a:cubicBezTo>
                    <a:cubicBezTo>
                      <a:pt x="7577" y="9234"/>
                      <a:pt x="2368" y="7103"/>
                      <a:pt x="0" y="0"/>
                    </a:cubicBezTo>
                    <a:cubicBezTo>
                      <a:pt x="248607" y="96601"/>
                      <a:pt x="497450" y="100153"/>
                      <a:pt x="747714" y="4262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433"/>
              <p:cNvSpPr/>
              <p:nvPr/>
            </p:nvSpPr>
            <p:spPr>
              <a:xfrm>
                <a:off x="8454671" y="6390326"/>
                <a:ext cx="716934" cy="108755"/>
              </a:xfrm>
              <a:custGeom>
                <a:avLst/>
                <a:gdLst>
                  <a:gd name="connsiteX0" fmla="*/ 1421 w 716934"/>
                  <a:gd name="connsiteY0" fmla="*/ 0 h 108755"/>
                  <a:gd name="connsiteX1" fmla="*/ 716934 w 716934"/>
                  <a:gd name="connsiteY1" fmla="*/ 3315 h 108755"/>
                  <a:gd name="connsiteX2" fmla="*/ 704386 w 716934"/>
                  <a:gd name="connsiteY2" fmla="*/ 18704 h 108755"/>
                  <a:gd name="connsiteX3" fmla="*/ 555932 w 716934"/>
                  <a:gd name="connsiteY3" fmla="*/ 82158 h 108755"/>
                  <a:gd name="connsiteX4" fmla="*/ 349233 w 716934"/>
                  <a:gd name="connsiteY4" fmla="*/ 108203 h 108755"/>
                  <a:gd name="connsiteX5" fmla="*/ 19415 w 716934"/>
                  <a:gd name="connsiteY5" fmla="*/ 17284 h 108755"/>
                  <a:gd name="connsiteX6" fmla="*/ 0 w 716934"/>
                  <a:gd name="connsiteY6" fmla="*/ 4735 h 108755"/>
                  <a:gd name="connsiteX7" fmla="*/ 1421 w 716934"/>
                  <a:gd name="connsiteY7" fmla="*/ 0 h 10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6934" h="108755">
                    <a:moveTo>
                      <a:pt x="1421" y="0"/>
                    </a:moveTo>
                    <a:cubicBezTo>
                      <a:pt x="238662" y="97785"/>
                      <a:pt x="476378" y="101337"/>
                      <a:pt x="716934" y="3315"/>
                    </a:cubicBezTo>
                    <a:cubicBezTo>
                      <a:pt x="714093" y="13732"/>
                      <a:pt x="708647" y="16100"/>
                      <a:pt x="704386" y="18704"/>
                    </a:cubicBezTo>
                    <a:cubicBezTo>
                      <a:pt x="658216" y="47590"/>
                      <a:pt x="608021" y="67242"/>
                      <a:pt x="555932" y="82158"/>
                    </a:cubicBezTo>
                    <a:cubicBezTo>
                      <a:pt x="488216" y="101337"/>
                      <a:pt x="419317" y="111281"/>
                      <a:pt x="349233" y="108203"/>
                    </a:cubicBezTo>
                    <a:cubicBezTo>
                      <a:pt x="232506" y="102994"/>
                      <a:pt x="121936" y="74345"/>
                      <a:pt x="19415" y="17284"/>
                    </a:cubicBezTo>
                    <a:cubicBezTo>
                      <a:pt x="12785" y="13496"/>
                      <a:pt x="6393" y="8760"/>
                      <a:pt x="0" y="4735"/>
                    </a:cubicBezTo>
                    <a:cubicBezTo>
                      <a:pt x="237" y="3078"/>
                      <a:pt x="710" y="1421"/>
                      <a:pt x="1421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434"/>
              <p:cNvSpPr/>
              <p:nvPr/>
            </p:nvSpPr>
            <p:spPr>
              <a:xfrm>
                <a:off x="8500130" y="6519153"/>
                <a:ext cx="626015" cy="105385"/>
              </a:xfrm>
              <a:custGeom>
                <a:avLst/>
                <a:gdLst>
                  <a:gd name="connsiteX0" fmla="*/ 626015 w 626015"/>
                  <a:gd name="connsiteY0" fmla="*/ 6368 h 105385"/>
                  <a:gd name="connsiteX1" fmla="*/ 343551 w 626015"/>
                  <a:gd name="connsiteY1" fmla="*/ 104863 h 105385"/>
                  <a:gd name="connsiteX2" fmla="*/ 0 w 626015"/>
                  <a:gd name="connsiteY2" fmla="*/ 449 h 105385"/>
                  <a:gd name="connsiteX3" fmla="*/ 15627 w 626015"/>
                  <a:gd name="connsiteY3" fmla="*/ 4237 h 105385"/>
                  <a:gd name="connsiteX4" fmla="*/ 219247 w 626015"/>
                  <a:gd name="connsiteY4" fmla="*/ 64613 h 105385"/>
                  <a:gd name="connsiteX5" fmla="*/ 510709 w 626015"/>
                  <a:gd name="connsiteY5" fmla="*/ 44014 h 105385"/>
                  <a:gd name="connsiteX6" fmla="*/ 609678 w 626015"/>
                  <a:gd name="connsiteY6" fmla="*/ 8262 h 105385"/>
                  <a:gd name="connsiteX7" fmla="*/ 626015 w 626015"/>
                  <a:gd name="connsiteY7" fmla="*/ 6368 h 105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015" h="105385">
                    <a:moveTo>
                      <a:pt x="626015" y="6368"/>
                    </a:moveTo>
                    <a:cubicBezTo>
                      <a:pt x="542436" y="69111"/>
                      <a:pt x="447255" y="99654"/>
                      <a:pt x="343551" y="104863"/>
                    </a:cubicBezTo>
                    <a:cubicBezTo>
                      <a:pt x="193203" y="112203"/>
                      <a:pt x="39304" y="40462"/>
                      <a:pt x="0" y="449"/>
                    </a:cubicBezTo>
                    <a:cubicBezTo>
                      <a:pt x="6393" y="-1209"/>
                      <a:pt x="11128" y="2106"/>
                      <a:pt x="15627" y="4237"/>
                    </a:cubicBezTo>
                    <a:cubicBezTo>
                      <a:pt x="80975" y="33122"/>
                      <a:pt x="148454" y="53958"/>
                      <a:pt x="219247" y="64613"/>
                    </a:cubicBezTo>
                    <a:cubicBezTo>
                      <a:pt x="317980" y="79529"/>
                      <a:pt x="415055" y="71716"/>
                      <a:pt x="510709" y="44014"/>
                    </a:cubicBezTo>
                    <a:cubicBezTo>
                      <a:pt x="544567" y="34306"/>
                      <a:pt x="577004" y="21284"/>
                      <a:pt x="609678" y="8262"/>
                    </a:cubicBezTo>
                    <a:cubicBezTo>
                      <a:pt x="614650" y="6368"/>
                      <a:pt x="619386" y="3290"/>
                      <a:pt x="626015" y="6368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435"/>
              <p:cNvSpPr/>
              <p:nvPr/>
            </p:nvSpPr>
            <p:spPr>
              <a:xfrm>
                <a:off x="8521913" y="5849784"/>
                <a:ext cx="605416" cy="106478"/>
              </a:xfrm>
              <a:custGeom>
                <a:avLst/>
                <a:gdLst>
                  <a:gd name="connsiteX0" fmla="*/ 605416 w 605416"/>
                  <a:gd name="connsiteY0" fmla="*/ 8997 h 106478"/>
                  <a:gd name="connsiteX1" fmla="*/ 321531 w 605416"/>
                  <a:gd name="connsiteY1" fmla="*/ 106309 h 106478"/>
                  <a:gd name="connsiteX2" fmla="*/ 0 w 605416"/>
                  <a:gd name="connsiteY2" fmla="*/ 0 h 106478"/>
                  <a:gd name="connsiteX3" fmla="*/ 300932 w 605416"/>
                  <a:gd name="connsiteY3" fmla="*/ 73398 h 106478"/>
                  <a:gd name="connsiteX4" fmla="*/ 603522 w 605416"/>
                  <a:gd name="connsiteY4" fmla="*/ 2841 h 106478"/>
                  <a:gd name="connsiteX5" fmla="*/ 605416 w 605416"/>
                  <a:gd name="connsiteY5" fmla="*/ 8997 h 10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5416" h="106478">
                    <a:moveTo>
                      <a:pt x="605416" y="8997"/>
                    </a:moveTo>
                    <a:cubicBezTo>
                      <a:pt x="521837" y="72451"/>
                      <a:pt x="425946" y="103231"/>
                      <a:pt x="321531" y="106309"/>
                    </a:cubicBezTo>
                    <a:cubicBezTo>
                      <a:pt x="190835" y="110097"/>
                      <a:pt x="50432" y="49721"/>
                      <a:pt x="0" y="0"/>
                    </a:cubicBezTo>
                    <a:cubicBezTo>
                      <a:pt x="95654" y="43802"/>
                      <a:pt x="195334" y="72214"/>
                      <a:pt x="300932" y="73398"/>
                    </a:cubicBezTo>
                    <a:cubicBezTo>
                      <a:pt x="407241" y="74582"/>
                      <a:pt x="507394" y="47354"/>
                      <a:pt x="603522" y="2841"/>
                    </a:cubicBezTo>
                    <a:cubicBezTo>
                      <a:pt x="604233" y="4735"/>
                      <a:pt x="604706" y="6866"/>
                      <a:pt x="605416" y="8997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36"/>
              <p:cNvSpPr/>
              <p:nvPr/>
            </p:nvSpPr>
            <p:spPr>
              <a:xfrm>
                <a:off x="8557665" y="5711985"/>
                <a:ext cx="519469" cy="108323"/>
              </a:xfrm>
              <a:custGeom>
                <a:avLst/>
                <a:gdLst>
                  <a:gd name="connsiteX0" fmla="*/ 0 w 519469"/>
                  <a:gd name="connsiteY0" fmla="*/ 0 h 108323"/>
                  <a:gd name="connsiteX1" fmla="*/ 519469 w 519469"/>
                  <a:gd name="connsiteY1" fmla="*/ 6156 h 108323"/>
                  <a:gd name="connsiteX2" fmla="*/ 503606 w 519469"/>
                  <a:gd name="connsiteY2" fmla="*/ 26755 h 108323"/>
                  <a:gd name="connsiteX3" fmla="*/ 297144 w 519469"/>
                  <a:gd name="connsiteY3" fmla="*/ 107256 h 108323"/>
                  <a:gd name="connsiteX4" fmla="*/ 11128 w 519469"/>
                  <a:gd name="connsiteY4" fmla="*/ 15627 h 108323"/>
                  <a:gd name="connsiteX5" fmla="*/ 0 w 519469"/>
                  <a:gd name="connsiteY5" fmla="*/ 0 h 1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9469" h="108323">
                    <a:moveTo>
                      <a:pt x="0" y="0"/>
                    </a:moveTo>
                    <a:cubicBezTo>
                      <a:pt x="173788" y="97785"/>
                      <a:pt x="346155" y="101574"/>
                      <a:pt x="519469" y="6156"/>
                    </a:cubicBezTo>
                    <a:cubicBezTo>
                      <a:pt x="517102" y="16811"/>
                      <a:pt x="509999" y="21783"/>
                      <a:pt x="503606" y="26755"/>
                    </a:cubicBezTo>
                    <a:cubicBezTo>
                      <a:pt x="442520" y="72925"/>
                      <a:pt x="374094" y="101574"/>
                      <a:pt x="297144" y="107256"/>
                    </a:cubicBezTo>
                    <a:cubicBezTo>
                      <a:pt x="189651" y="115069"/>
                      <a:pt x="95891" y="79554"/>
                      <a:pt x="11128" y="15627"/>
                    </a:cubicBezTo>
                    <a:cubicBezTo>
                      <a:pt x="7340" y="12786"/>
                      <a:pt x="2841" y="9708"/>
                      <a:pt x="0" y="0"/>
                    </a:cubicBezTo>
                    <a:close/>
                  </a:path>
                </a:pathLst>
              </a:custGeom>
              <a:solidFill>
                <a:srgbClr val="CDCDCD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437"/>
              <p:cNvSpPr/>
              <p:nvPr/>
            </p:nvSpPr>
            <p:spPr>
              <a:xfrm>
                <a:off x="9347521" y="5871226"/>
                <a:ext cx="48502" cy="126757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438"/>
              <p:cNvSpPr/>
              <p:nvPr/>
            </p:nvSpPr>
            <p:spPr>
              <a:xfrm>
                <a:off x="8252489" y="5871134"/>
                <a:ext cx="48039" cy="126806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rgbClr val="C0C0C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439"/>
              <p:cNvSpPr/>
              <p:nvPr/>
            </p:nvSpPr>
            <p:spPr>
              <a:xfrm>
                <a:off x="7891517" y="4928993"/>
                <a:ext cx="393192" cy="1038747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3192" h="1038747">
                    <a:moveTo>
                      <a:pt x="201845" y="730904"/>
                    </a:moveTo>
                    <a:cubicBezTo>
                      <a:pt x="154255" y="637854"/>
                      <a:pt x="121107" y="540068"/>
                      <a:pt x="99561" y="437784"/>
                    </a:cubicBezTo>
                    <a:cubicBezTo>
                      <a:pt x="84408" y="366754"/>
                      <a:pt x="-3670" y="58955"/>
                      <a:pt x="119" y="47354"/>
                    </a:cubicBezTo>
                    <a:cubicBezTo>
                      <a:pt x="8169" y="35515"/>
                      <a:pt x="11010" y="1894"/>
                      <a:pt x="14088" y="0"/>
                    </a:cubicBezTo>
                    <a:cubicBezTo>
                      <a:pt x="39896" y="26281"/>
                      <a:pt x="119923" y="402269"/>
                      <a:pt x="138628" y="464066"/>
                    </a:cubicBezTo>
                    <a:cubicBezTo>
                      <a:pt x="180773" y="604469"/>
                      <a:pt x="228837" y="727352"/>
                      <a:pt x="305076" y="853549"/>
                    </a:cubicBezTo>
                    <a:cubicBezTo>
                      <a:pt x="305786" y="854497"/>
                      <a:pt x="350772" y="933814"/>
                      <a:pt x="374212" y="963883"/>
                    </a:cubicBezTo>
                    <a:cubicBezTo>
                      <a:pt x="389839" y="981404"/>
                      <a:pt x="393628" y="992059"/>
                      <a:pt x="393154" y="1003897"/>
                    </a:cubicBezTo>
                    <a:cubicBezTo>
                      <a:pt x="392917" y="1017867"/>
                      <a:pt x="387472" y="1016209"/>
                      <a:pt x="366636" y="1027574"/>
                    </a:cubicBezTo>
                    <a:cubicBezTo>
                      <a:pt x="334909" y="1039649"/>
                      <a:pt x="302235" y="1041543"/>
                      <a:pt x="269087" y="1035151"/>
                    </a:cubicBezTo>
                    <a:cubicBezTo>
                      <a:pt x="210606" y="1019050"/>
                      <a:pt x="181957" y="997741"/>
                      <a:pt x="157333" y="981404"/>
                    </a:cubicBezTo>
                    <a:cubicBezTo>
                      <a:pt x="147862" y="974064"/>
                      <a:pt x="140522" y="934051"/>
                      <a:pt x="159937" y="938076"/>
                    </a:cubicBezTo>
                    <a:cubicBezTo>
                      <a:pt x="188586" y="947073"/>
                      <a:pt x="220076" y="971934"/>
                      <a:pt x="245647" y="986140"/>
                    </a:cubicBezTo>
                    <a:cubicBezTo>
                      <a:pt x="255355" y="991585"/>
                      <a:pt x="288976" y="998925"/>
                      <a:pt x="304839" y="1000819"/>
                    </a:cubicBezTo>
                    <a:cubicBezTo>
                      <a:pt x="328279" y="1003661"/>
                      <a:pt x="330884" y="983772"/>
                      <a:pt x="326859" y="967909"/>
                    </a:cubicBezTo>
                    <a:cubicBezTo>
                      <a:pt x="318098" y="949677"/>
                      <a:pt x="231915" y="789859"/>
                      <a:pt x="201845" y="7309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40"/>
              <p:cNvSpPr/>
              <p:nvPr/>
            </p:nvSpPr>
            <p:spPr>
              <a:xfrm>
                <a:off x="9364296" y="4924257"/>
                <a:ext cx="390828" cy="1043482"/>
              </a:xfrm>
              <a:custGeom>
                <a:avLst/>
                <a:gdLst>
                  <a:gd name="connsiteX0" fmla="*/ 191584 w 390828"/>
                  <a:gd name="connsiteY0" fmla="*/ 735639 h 1043482"/>
                  <a:gd name="connsiteX1" fmla="*/ 293868 w 390828"/>
                  <a:gd name="connsiteY1" fmla="*/ 442520 h 1043482"/>
                  <a:gd name="connsiteX2" fmla="*/ 390706 w 390828"/>
                  <a:gd name="connsiteY2" fmla="*/ 47354 h 1043482"/>
                  <a:gd name="connsiteX3" fmla="*/ 376736 w 390828"/>
                  <a:gd name="connsiteY3" fmla="*/ 0 h 1043482"/>
                  <a:gd name="connsiteX4" fmla="*/ 254564 w 390828"/>
                  <a:gd name="connsiteY4" fmla="*/ 468801 h 1043482"/>
                  <a:gd name="connsiteX5" fmla="*/ 88116 w 390828"/>
                  <a:gd name="connsiteY5" fmla="*/ 858285 h 1043482"/>
                  <a:gd name="connsiteX6" fmla="*/ 18980 w 390828"/>
                  <a:gd name="connsiteY6" fmla="*/ 968619 h 1043482"/>
                  <a:gd name="connsiteX7" fmla="*/ 38 w 390828"/>
                  <a:gd name="connsiteY7" fmla="*/ 1008633 h 1043482"/>
                  <a:gd name="connsiteX8" fmla="*/ 26556 w 390828"/>
                  <a:gd name="connsiteY8" fmla="*/ 1032309 h 1043482"/>
                  <a:gd name="connsiteX9" fmla="*/ 124105 w 390828"/>
                  <a:gd name="connsiteY9" fmla="*/ 1039886 h 1043482"/>
                  <a:gd name="connsiteX10" fmla="*/ 252433 w 390828"/>
                  <a:gd name="connsiteY10" fmla="*/ 981404 h 1043482"/>
                  <a:gd name="connsiteX11" fmla="*/ 254564 w 390828"/>
                  <a:gd name="connsiteY11" fmla="*/ 938076 h 1043482"/>
                  <a:gd name="connsiteX12" fmla="*/ 147545 w 390828"/>
                  <a:gd name="connsiteY12" fmla="*/ 990875 h 1043482"/>
                  <a:gd name="connsiteX13" fmla="*/ 88353 w 390828"/>
                  <a:gd name="connsiteY13" fmla="*/ 1005555 h 1043482"/>
                  <a:gd name="connsiteX14" fmla="*/ 66333 w 390828"/>
                  <a:gd name="connsiteY14" fmla="*/ 972644 h 1043482"/>
                  <a:gd name="connsiteX15" fmla="*/ 191584 w 390828"/>
                  <a:gd name="connsiteY15" fmla="*/ 735639 h 10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828" h="1043482">
                    <a:moveTo>
                      <a:pt x="191584" y="735639"/>
                    </a:moveTo>
                    <a:cubicBezTo>
                      <a:pt x="239174" y="642589"/>
                      <a:pt x="272322" y="544804"/>
                      <a:pt x="293868" y="442520"/>
                    </a:cubicBezTo>
                    <a:cubicBezTo>
                      <a:pt x="309021" y="371489"/>
                      <a:pt x="394494" y="58719"/>
                      <a:pt x="390706" y="47354"/>
                    </a:cubicBezTo>
                    <a:cubicBezTo>
                      <a:pt x="382656" y="35515"/>
                      <a:pt x="379814" y="1894"/>
                      <a:pt x="376736" y="0"/>
                    </a:cubicBezTo>
                    <a:cubicBezTo>
                      <a:pt x="350929" y="26281"/>
                      <a:pt x="273269" y="407005"/>
                      <a:pt x="254564" y="468801"/>
                    </a:cubicBezTo>
                    <a:cubicBezTo>
                      <a:pt x="212419" y="609205"/>
                      <a:pt x="164355" y="732087"/>
                      <a:pt x="88116" y="858285"/>
                    </a:cubicBezTo>
                    <a:cubicBezTo>
                      <a:pt x="87406" y="859232"/>
                      <a:pt x="42420" y="938549"/>
                      <a:pt x="18980" y="968619"/>
                    </a:cubicBezTo>
                    <a:cubicBezTo>
                      <a:pt x="3353" y="986140"/>
                      <a:pt x="-435" y="996794"/>
                      <a:pt x="38" y="1008633"/>
                    </a:cubicBezTo>
                    <a:cubicBezTo>
                      <a:pt x="275" y="1022602"/>
                      <a:pt x="5721" y="1020945"/>
                      <a:pt x="26556" y="1032309"/>
                    </a:cubicBezTo>
                    <a:cubicBezTo>
                      <a:pt x="58283" y="1044385"/>
                      <a:pt x="90957" y="1046279"/>
                      <a:pt x="124105" y="1039886"/>
                    </a:cubicBezTo>
                    <a:cubicBezTo>
                      <a:pt x="182587" y="1023786"/>
                      <a:pt x="227809" y="997741"/>
                      <a:pt x="252433" y="981404"/>
                    </a:cubicBezTo>
                    <a:cubicBezTo>
                      <a:pt x="261904" y="974064"/>
                      <a:pt x="273979" y="934051"/>
                      <a:pt x="254564" y="938076"/>
                    </a:cubicBezTo>
                    <a:cubicBezTo>
                      <a:pt x="225915" y="947073"/>
                      <a:pt x="173116" y="976669"/>
                      <a:pt x="147545" y="990875"/>
                    </a:cubicBezTo>
                    <a:cubicBezTo>
                      <a:pt x="137837" y="996321"/>
                      <a:pt x="104216" y="1003661"/>
                      <a:pt x="88353" y="1005555"/>
                    </a:cubicBezTo>
                    <a:cubicBezTo>
                      <a:pt x="64913" y="1008396"/>
                      <a:pt x="62308" y="988507"/>
                      <a:pt x="66333" y="972644"/>
                    </a:cubicBezTo>
                    <a:cubicBezTo>
                      <a:pt x="75331" y="954413"/>
                      <a:pt x="161514" y="794594"/>
                      <a:pt x="191584" y="73563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535960" y="4430408"/>
              <a:ext cx="2553000" cy="3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НОШЕНИЕ </a:t>
              </a:r>
              <a:r>
                <a:rPr lang="ru-RU" altLang="ko-KR" dirty="0">
                  <a:latin typeface="Palatino Linotype" panose="02040502050505030304" pitchFamily="18" charset="0"/>
                  <a:cs typeface="Arial" panose="020B0604020202020204" pitchFamily="34" charset="0"/>
                </a:rPr>
                <a:t>МАСКИ</a:t>
              </a:r>
              <a:endParaRPr lang="ru-RU" altLang="ko-KR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4" descr="C:\Users\a.kasenaeva\Downloads\21-Measure_the_fever-51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279" y="3337823"/>
              <a:ext cx="618955" cy="618955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45" name="TextBox 44"/>
          <p:cNvSpPr txBox="1"/>
          <p:nvPr/>
        </p:nvSpPr>
        <p:spPr>
          <a:xfrm>
            <a:off x="594123" y="970814"/>
            <a:ext cx="1100217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МЕРЫ ДЛЯ МИНИМИЗАЦИИ РИСКОВ РАСПРОСТРАНЕНИЯ КОРОНАВИРУСНОЙ ИНФЕКЦИИ</a:t>
            </a:r>
            <a:endParaRPr lang="ru-RU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6" name="Group 33"/>
          <p:cNvGrpSpPr/>
          <p:nvPr/>
        </p:nvGrpSpPr>
        <p:grpSpPr>
          <a:xfrm>
            <a:off x="9303967" y="2422391"/>
            <a:ext cx="2292326" cy="1167226"/>
            <a:chOff x="5714789" y="4152439"/>
            <a:chExt cx="2760519" cy="1392256"/>
          </a:xfrm>
          <a:solidFill>
            <a:srgbClr val="235079"/>
          </a:solidFill>
        </p:grpSpPr>
        <p:sp>
          <p:nvSpPr>
            <p:cNvPr id="47" name="Freeform: Shape 34"/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5"/>
            </a:p>
          </p:txBody>
        </p:sp>
        <p:sp>
          <p:nvSpPr>
            <p:cNvPr id="48" name="Freeform: Shape 35"/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65"/>
            </a:p>
          </p:txBody>
        </p:sp>
        <p:sp>
          <p:nvSpPr>
            <p:cNvPr id="49" name="Arrow: Up-Down 36"/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90851" y="4693674"/>
              <a:ext cx="878955" cy="4084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altLang="ko-KR" sz="16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ko-KR" altLang="en-US" sz="162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9235853" y="3897293"/>
            <a:ext cx="2487139" cy="19230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9" tIns="37139" rIns="74279" bIns="37139"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ПРИ ЗАПУСКЕ И РАССАДКЕ РАССТОЯНИЕ МЕЖДУ ТЕСТИРУЕМЫМИ 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НЕ МЕНЕЕ </a:t>
            </a:r>
            <a:r>
              <a:rPr lang="en-US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1</a:t>
            </a:r>
            <a:r>
              <a:rPr lang="ru-RU" sz="1300" b="1" dirty="0">
                <a:solidFill>
                  <a:srgbClr val="FF0000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МЕТРА.</a:t>
            </a:r>
            <a:endParaRPr lang="ru-RU" sz="1300" b="1" dirty="0">
              <a:solidFill>
                <a:srgbClr val="FF0000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 КАЖДОГО ТЕСТИРУЕМОГО СВОЕ МЕСТО, ОГОРОЖЕННОЕ ОРГСТЕКЛОМ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804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Единое национальное 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690" y="1062484"/>
            <a:ext cx="117733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2130" algn="just"/>
            <a:r>
              <a:rPr lang="ru-RU" sz="2400" b="1" dirty="0" smtClean="0">
                <a:latin typeface="Palatino Linotype" panose="02040502050505030304" pitchFamily="18" charset="0"/>
              </a:rPr>
              <a:t>«Единое </a:t>
            </a:r>
            <a:r>
              <a:rPr lang="ru-RU" sz="2400" b="1" dirty="0">
                <a:latin typeface="Palatino Linotype" panose="02040502050505030304" pitchFamily="18" charset="0"/>
              </a:rPr>
              <a:t>национальное тестирование </a:t>
            </a:r>
            <a:r>
              <a:rPr lang="ru-RU" sz="2400" dirty="0">
                <a:latin typeface="Palatino Linotype" panose="02040502050505030304" pitchFamily="18" charset="0"/>
              </a:rPr>
              <a:t>– одна из форм отборочных экзаменов для поступления в организаций высшего и (или) послевузовского </a:t>
            </a:r>
            <a:r>
              <a:rPr lang="ru-RU" sz="2400" dirty="0" smtClean="0">
                <a:latin typeface="Palatino Linotype" panose="02040502050505030304" pitchFamily="18" charset="0"/>
              </a:rPr>
              <a:t>образования»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pPr indent="532130" algn="r"/>
            <a:r>
              <a:rPr lang="ru-RU" i="1" dirty="0">
                <a:latin typeface="Palatino Linotype" panose="02040502050505030304" pitchFamily="18" charset="0"/>
              </a:rPr>
              <a:t>Закон РК «Об </a:t>
            </a:r>
            <a:r>
              <a:rPr lang="ru-RU" i="1" dirty="0" smtClean="0">
                <a:latin typeface="Palatino Linotype" panose="02040502050505030304" pitchFamily="18" charset="0"/>
              </a:rPr>
              <a:t>образовании»</a:t>
            </a:r>
            <a:endParaRPr lang="ru-RU" i="1" dirty="0" smtClean="0">
              <a:latin typeface="Palatino Linotype" panose="02040502050505030304" pitchFamily="18" charset="0"/>
            </a:endParaRPr>
          </a:p>
          <a:p>
            <a:pPr indent="532130" algn="ctr"/>
            <a:r>
              <a:rPr lang="ru-RU" i="1" dirty="0" smtClean="0">
                <a:latin typeface="Palatino Linotype" panose="02040502050505030304" pitchFamily="18" charset="0"/>
              </a:rPr>
              <a:t>                                                                                                                                         ст. </a:t>
            </a:r>
            <a:r>
              <a:rPr lang="ru-RU" i="1" dirty="0">
                <a:latin typeface="Palatino Linotype" panose="02040502050505030304" pitchFamily="18" charset="0"/>
              </a:rPr>
              <a:t>1, </a:t>
            </a:r>
            <a:r>
              <a:rPr lang="ru-RU" i="1" dirty="0" smtClean="0">
                <a:latin typeface="Palatino Linotype" panose="02040502050505030304" pitchFamily="18" charset="0"/>
              </a:rPr>
              <a:t>п. 56)</a:t>
            </a:r>
            <a:endParaRPr lang="ru-RU" sz="3000" dirty="0">
              <a:latin typeface="Palatino Linotype" panose="02040502050505030304" pitchFamily="18" charset="0"/>
            </a:endParaRPr>
          </a:p>
          <a:p>
            <a:pPr indent="532130" algn="just"/>
            <a:endParaRPr lang="ru-RU" sz="3000" dirty="0" smtClean="0">
              <a:latin typeface="Palatino Linotype" panose="02040502050505030304" pitchFamily="18" charset="0"/>
            </a:endParaRPr>
          </a:p>
          <a:p>
            <a:pPr indent="532130" algn="just"/>
            <a:r>
              <a:rPr lang="ru-RU" sz="2400" dirty="0" smtClean="0">
                <a:latin typeface="Palatino Linotype" panose="02040502050505030304" pitchFamily="18" charset="0"/>
              </a:rPr>
              <a:t>Проводится </a:t>
            </a:r>
            <a:r>
              <a:rPr lang="ru-RU" sz="2400" dirty="0">
                <a:latin typeface="Palatino Linotype" panose="02040502050505030304" pitchFamily="18" charset="0"/>
              </a:rPr>
              <a:t>в </a:t>
            </a:r>
            <a:r>
              <a:rPr lang="ru-RU" sz="2400" dirty="0" smtClean="0">
                <a:latin typeface="Palatino Linotype" panose="02040502050505030304" pitchFamily="18" charset="0"/>
              </a:rPr>
              <a:t>региональных центрах тестирования (РЦТ), </a:t>
            </a:r>
            <a:r>
              <a:rPr lang="ru-RU" sz="2400" dirty="0">
                <a:latin typeface="Palatino Linotype" panose="02040502050505030304" pitchFamily="18" charset="0"/>
              </a:rPr>
              <a:t>в электронном формате по принципу «</a:t>
            </a:r>
            <a:r>
              <a:rPr lang="ru-RU" sz="2400" b="1" dirty="0">
                <a:latin typeface="Palatino Linotype" panose="02040502050505030304" pitchFamily="18" charset="0"/>
              </a:rPr>
              <a:t>1 компьютер – </a:t>
            </a:r>
            <a:r>
              <a:rPr lang="ru-RU" sz="2400" b="1" dirty="0" smtClean="0">
                <a:latin typeface="Palatino Linotype" panose="02040502050505030304" pitchFamily="18" charset="0"/>
              </a:rPr>
              <a:t>1 камера </a:t>
            </a:r>
            <a:r>
              <a:rPr lang="ru-RU" sz="2400" b="1" dirty="0">
                <a:latin typeface="Palatino Linotype" panose="02040502050505030304" pitchFamily="18" charset="0"/>
              </a:rPr>
              <a:t>– 1 тестируемый</a:t>
            </a:r>
            <a:r>
              <a:rPr lang="ru-RU" sz="2400" dirty="0" smtClean="0">
                <a:latin typeface="Palatino Linotype" panose="02040502050505030304" pitchFamily="18" charset="0"/>
              </a:rPr>
              <a:t>»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pPr indent="532130" algn="just"/>
            <a:endParaRPr lang="ru-RU" sz="2400" dirty="0" smtClean="0">
              <a:latin typeface="Palatino Linotype" panose="02040502050505030304" pitchFamily="18" charset="0"/>
            </a:endParaRPr>
          </a:p>
          <a:p>
            <a:pPr indent="532130" algn="just"/>
            <a:endParaRPr lang="ru-RU" sz="2400" dirty="0">
              <a:latin typeface="Palatino Linotype" panose="02040502050505030304" pitchFamily="18" charset="0"/>
            </a:endParaRPr>
          </a:p>
          <a:p>
            <a:pPr indent="532130" algn="just"/>
            <a:r>
              <a:rPr lang="ru-RU" sz="2400" dirty="0">
                <a:latin typeface="Palatino Linotype" panose="02040502050505030304" pitchFamily="18" charset="0"/>
              </a:rPr>
              <a:t>В </a:t>
            </a:r>
            <a:r>
              <a:rPr lang="ru-RU" sz="2400" dirty="0" smtClean="0">
                <a:latin typeface="Palatino Linotype" panose="02040502050505030304" pitchFamily="18" charset="0"/>
              </a:rPr>
              <a:t>РЦТ </a:t>
            </a:r>
            <a:r>
              <a:rPr lang="ru-RU" sz="2400" dirty="0">
                <a:latin typeface="Palatino Linotype" panose="02040502050505030304" pitchFamily="18" charset="0"/>
              </a:rPr>
              <a:t>сохраняются карантинные ограничения с соблюдением всех санитарно-эпидемиологических </a:t>
            </a:r>
            <a:r>
              <a:rPr lang="ru-RU" sz="2400" dirty="0" smtClean="0">
                <a:latin typeface="Palatino Linotype" panose="02040502050505030304" pitchFamily="18" charset="0"/>
              </a:rPr>
              <a:t>требований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pPr algn="just"/>
            <a:endParaRPr lang="en-US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515" y="-17636"/>
            <a:ext cx="12240000" cy="861774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Palatino Linotype" panose="02040502050505030304" pitchFamily="18" charset="0"/>
              </a:rPr>
              <a:t>Единое национальное тестирование - 2022</a:t>
            </a:r>
            <a:endParaRPr lang="ru-RU" sz="2800" b="1" dirty="0" smtClean="0">
              <a:latin typeface="Palatino Linotype" panose="02040502050505030304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1548" y="1350516"/>
            <a:ext cx="1195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целях развития прошлогодней инициативы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8 декабря 2021 года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тестирования совместно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с образовательными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центрами в прямом эфире проводит бесплатные онлайн-занятия для подготовки к ЕНТ по каждому предмету.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640" y="4158828"/>
            <a:ext cx="11555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В 2020 году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 образовательными центрами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QAZBILIM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EduCon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проведено 376 эфиров (22 560 минут) с охватом более 1000 человек.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2021 году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6 образовательными центрами проведено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эфиров (1650 минут) с охватом более 200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человек. По состоянию на 23 декабря т.г. количество просмотров составило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26 000. 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342" y="5406189"/>
            <a:ext cx="11394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Онлайн-занятия проводятся на 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 канале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центров,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уроки сохраняются, кроме того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задать вопрос во время прямого эфира. Еженедельно составляются расписания онлайн-занятий, также каждый день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публикуются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объявления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в социальных сетях НЦТ 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центров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1870" y="782583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БЕСПЛАТНЫЕ ОНЛАЙН-ЗАНЯТИЯ ДЛЯ ПОДГОТОВКИ К ЕНТ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oogle Shape;56;p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545196" y="2358628"/>
            <a:ext cx="1728192" cy="75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5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5841422" y="2262861"/>
            <a:ext cx="792088" cy="96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7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37442" y="2315095"/>
            <a:ext cx="1327426" cy="77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54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675937" y="3322744"/>
            <a:ext cx="1304114" cy="59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8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710541" y="3053515"/>
            <a:ext cx="922969" cy="10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C:\Users\a.tulepbergenova\Desktop\сабақ кестесі\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29" y="2388642"/>
            <a:ext cx="1726650" cy="239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7636"/>
            <a:ext cx="12222484" cy="64807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17636"/>
            <a:ext cx="12204700" cy="576064"/>
          </a:xfrm>
        </p:spPr>
        <p:txBody>
          <a:bodyPr>
            <a:normAutofit fontScale="90000"/>
          </a:bodyPr>
          <a:lstStyle/>
          <a:p>
            <a:br>
              <a:rPr lang="ru-RU" sz="2000" b="1" dirty="0" smtClean="0"/>
            </a:br>
            <a:r>
              <a:rPr lang="ru-RU" sz="2000" b="1" dirty="0" smtClean="0"/>
              <a:t>Перечень ГОП с </a:t>
            </a:r>
            <a:r>
              <a:rPr lang="ru-RU" sz="2000" b="1" dirty="0"/>
              <a:t>указанием профильных предметов единого национального тестирования</a:t>
            </a:r>
            <a:br>
              <a:rPr lang="ru-RU" sz="2000" dirty="0"/>
            </a:br>
            <a:endParaRPr lang="ru-RU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8594" y="990476"/>
          <a:ext cx="11665296" cy="515091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07332"/>
                <a:gridCol w="4536504"/>
                <a:gridCol w="2598601"/>
                <a:gridCol w="2522859"/>
              </a:tblGrid>
              <a:tr h="144016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cPr/>
                </a:tc>
              </a:tr>
              <a:tr h="20747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В001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психология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В002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Дошкольное обучение и воспитание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В003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Педагогика и методика начального обучения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В004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начальной военной подготовки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В005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физической культуры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В006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музыки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В007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художественного труда и черчения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В008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основы права и экономики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В009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математики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В010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физики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В011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информатики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В012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химии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В013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биологии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В014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географии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В015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по гуманитарным предметам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казахского языка и литературы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литература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Подготовка учителей русского языка и литературы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Русская литература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учителей иностранного языка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В019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Подготовка специалистов по социальной педагогике и самопознанию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В020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Специальная педагогика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6814" y="1062484"/>
          <a:ext cx="11593287" cy="490246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7037"/>
                <a:gridCol w="3801436"/>
                <a:gridCol w="3070948"/>
                <a:gridCol w="2743866"/>
              </a:tblGrid>
              <a:tr h="128121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16141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В022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Музыковедение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В023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Режиссура, арт-менеджмент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В024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Искусствоведение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В025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Дирижирование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В026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Композиция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В027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Театральное искусство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Хореография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В029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Аудиовизуальные средства и медиа производство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В030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Изобразительное искусство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В031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Мода, дизайн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В032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Философия и этика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В033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Религия и теология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В034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История и археология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В035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Тюркология и востоковедение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Переводческое дело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Филология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Казахский/ Русский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В039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Культурология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В040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Политология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Всемирная история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0327" marR="30327" marT="18196" marB="18196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7784" y="0"/>
            <a:ext cx="12222484" cy="646331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Перечень </a:t>
            </a:r>
            <a:r>
              <a:rPr lang="ru-RU" sz="1800" b="1" dirty="0"/>
              <a:t>ГОП с указанием профильных предметов единого национального </a:t>
            </a:r>
            <a:r>
              <a:rPr lang="ru-RU" sz="1800" b="1" dirty="0" smtClean="0"/>
              <a:t>тестирования</a:t>
            </a:r>
            <a:endParaRPr lang="ru-RU" sz="1800" b="1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9702" y="774452"/>
          <a:ext cx="11377264" cy="542610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40198"/>
                <a:gridCol w="4468514"/>
                <a:gridCol w="2448272"/>
                <a:gridCol w="2520280"/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В041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Психология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В042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Журналистика и репортерское дело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В043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Библиотечное дело, обработка информации и архивное дело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Казахский /Русский язык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Казахская /Русская литература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В044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Менеджмент и управление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В045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Аудит и налогообложение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Финансы, экономика, банковское и страховое дело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Маркетинг и реклама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Трудовые навыки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В049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Право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В050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Биологические и смежные науки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В051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Окружающая среда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В052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Наука о земле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В053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В054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В055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 и статистика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Механика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Информационные технологии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Информационная безопасность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В059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Коммуникации и коммуникационные технологии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В060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Химическая инженерия и процессы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1601" marR="31601" marT="18960" marB="1896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576064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04700" cy="5588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/>
              <a:t>Перечень ГОП с указанием профильных предметов единого национального </a:t>
            </a:r>
            <a:r>
              <a:rPr lang="ru-RU" sz="1800" b="1" dirty="0" smtClean="0"/>
              <a:t>тестирования</a:t>
            </a:r>
            <a:endParaRPr lang="ru-RU" sz="1800" b="1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0601" y="1062484"/>
          <a:ext cx="11521279" cy="50380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5011129"/>
                <a:gridCol w="2448272"/>
                <a:gridCol w="2097122"/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В062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Электротехника и энергетика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В063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Электротехника и автоматизация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В064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Механика и металлообработка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В065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Автотранспортные средства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В165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Магистральные сети и инфраструктура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В066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Морской транспорт и технологии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В166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Транспортные сооружения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В067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Воздушный транспорт и технологии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В167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Летная эксплуатация летательных аппаратов и двигателей*****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продуктов питания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В069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Производство материалов (стекло, бумага, пластик, дерево)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В070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Текстиль: одежда, обувь и кожаные изделия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В071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Горное дело и добыча полезных ископаемых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В072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Технология фармацевтического производства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В073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Архитектура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В074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Градостроительство, строительные работы и гражданское строительство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В075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Кадастр и землеустройство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Стандартизация, сертификация и метрология (по отраслям)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В077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Растениеводство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Химия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4924" marR="24924" marT="14955" marB="14955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" y="-17636"/>
            <a:ext cx="12222485" cy="64807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6304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Перечень ГОП с указанием профильных предметов единого национального тестирования</a:t>
            </a:r>
            <a:endParaRPr lang="ru-RU" sz="1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0602" y="990476"/>
          <a:ext cx="11521280" cy="55472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64756"/>
                <a:gridCol w="3777825"/>
                <a:gridCol w="3051876"/>
                <a:gridCol w="2726823"/>
              </a:tblGrid>
              <a:tr h="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Номер и наименование направления подготовки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Наименование групп образовательных программ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Профильные предметы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1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10" dirty="0">
                          <a:solidFill>
                            <a:schemeClr val="bg1"/>
                          </a:solidFill>
                          <a:effectLst/>
                        </a:rPr>
                        <a:t>2 профильный предмет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22151" marR="22151" marT="13290" marB="13290"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В079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Лесное хозяйство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В080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Рыбное хозяйство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В081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Землеустройство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В183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 err="1">
                          <a:effectLst/>
                        </a:rPr>
                        <a:t>Агроинженерия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В082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Водные ресурсы и водопользования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В083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Ветеринария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В084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Сестринское дело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В085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Фармация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Общая медицина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Стоматология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В088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Педиатрия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В089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Общественное здравоохранение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В090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Социальная работа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Биология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В091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Туризм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В092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Досуг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Творческий экзамен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Творческий экзамен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В093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Ресторанное дело и гостиничный бизнес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Иностранный язык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В094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Санитарно-профилактические мероприятия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В095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Транспортные услуги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География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В096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Правоохранительная деятельность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Всемирная история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Основы права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В097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>
                          <a:effectLst/>
                        </a:rPr>
                        <a:t>Пожарная безопасность</a:t>
                      </a:r>
                      <a:endParaRPr lang="ru-RU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10" dirty="0">
                          <a:effectLst/>
                        </a:rPr>
                        <a:t>Физика</a:t>
                      </a:r>
                      <a:endParaRPr lang="ru-RU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36135" marR="36135" marT="21681" marB="21681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636"/>
            <a:ext cx="12222484" cy="648072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630436"/>
          </a:xfrm>
        </p:spPr>
        <p:txBody>
          <a:bodyPr>
            <a:normAutofit/>
          </a:bodyPr>
          <a:lstStyle/>
          <a:p>
            <a:r>
              <a:rPr lang="ru-RU" sz="1800" b="1" dirty="0"/>
              <a:t>Перечень ГОП с указанием профильных предметов единого национального тестирования</a:t>
            </a:r>
            <a:endParaRPr lang="ru-RU" sz="18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anose="02040502050505030304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anose="02040502050505030304" pitchFamily="18" charset="0"/>
              </a:rPr>
              <a:t>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9257" y="1165913"/>
            <a:ext cx="6846792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Интернет-ресурсы по вопросам ЕНТ </a:t>
            </a:r>
            <a:r>
              <a:rPr lang="en-US" sz="2200" b="1" dirty="0" smtClean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 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1"/>
          <a:srcRect l="1122" t="13105" r="80929" b="70655"/>
          <a:stretch>
            <a:fillRect/>
          </a:stretch>
        </p:blipFill>
        <p:spPr bwMode="auto">
          <a:xfrm>
            <a:off x="1349822" y="1815671"/>
            <a:ext cx="1021771" cy="677603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63461" t="14246" r="24038" b="63247"/>
          <a:stretch>
            <a:fillRect/>
          </a:stretch>
        </p:blipFill>
        <p:spPr bwMode="auto">
          <a:xfrm>
            <a:off x="5635291" y="2686464"/>
            <a:ext cx="837361" cy="930789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76122" t="14530" r="11378" b="62678"/>
          <a:stretch>
            <a:fillRect/>
          </a:stretch>
        </p:blipFill>
        <p:spPr bwMode="auto">
          <a:xfrm>
            <a:off x="1349645" y="3648966"/>
            <a:ext cx="1021948" cy="94257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55930" t="17379" r="26122" b="50997"/>
          <a:stretch>
            <a:fillRect/>
          </a:stretch>
        </p:blipFill>
        <p:spPr bwMode="auto">
          <a:xfrm>
            <a:off x="5635291" y="4591538"/>
            <a:ext cx="748893" cy="820347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60096" t="20229" r="7692" b="24785"/>
          <a:stretch>
            <a:fillRect/>
          </a:stretch>
        </p:blipFill>
        <p:spPr bwMode="auto">
          <a:xfrm>
            <a:off x="1349929" y="5683718"/>
            <a:ext cx="1021948" cy="972287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573958" y="1992509"/>
            <a:ext cx="2591863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http://testcenter.kz/</a:t>
            </a:r>
            <a:endParaRPr lang="en-US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8418" y="2947790"/>
            <a:ext cx="5213287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https://www.facebook.com/testcenterkz</a:t>
            </a:r>
            <a:r>
              <a:rPr lang="en-US" sz="2200" dirty="0" smtClean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/</a:t>
            </a:r>
            <a:endParaRPr lang="en-US" sz="22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958" y="3904809"/>
            <a:ext cx="5424883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base">
              <a:buNone/>
            </a:pP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https://www.instagram.com/testcenterkz</a:t>
            </a:r>
            <a:r>
              <a:rPr lang="en-US" sz="2200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/ </a:t>
            </a:r>
            <a:endParaRPr lang="en-US" sz="2200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18418" y="4786267"/>
            <a:ext cx="3571812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https://vk.com/testcenterkz</a:t>
            </a:r>
            <a:endParaRPr lang="en-US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27168" y="5886564"/>
            <a:ext cx="8690778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2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www.youtube.com/channel/UCzmZObVJTezesGyIEKw6h-Q</a:t>
            </a:r>
            <a:br>
              <a:rPr lang="ru-RU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7575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Единое национальное 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837" y="1350516"/>
            <a:ext cx="116652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2130" algn="just"/>
            <a:r>
              <a:rPr lang="ru-RU" sz="2400" dirty="0">
                <a:latin typeface="Palatino Linotype" panose="02040502050505030304" pitchFamily="18" charset="0"/>
              </a:rPr>
              <a:t>Поступающие могут самостоятельно выбрать день, время и место </a:t>
            </a:r>
            <a:r>
              <a:rPr lang="ru-RU" sz="2400" dirty="0" smtClean="0">
                <a:latin typeface="Palatino Linotype" panose="02040502050505030304" pitchFamily="18" charset="0"/>
              </a:rPr>
              <a:t>тестирования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pPr indent="532130" algn="just"/>
            <a:endParaRPr lang="ru-RU" sz="2400" dirty="0" smtClean="0">
              <a:latin typeface="Palatino Linotype" panose="02040502050505030304" pitchFamily="18" charset="0"/>
            </a:endParaRPr>
          </a:p>
          <a:p>
            <a:pPr indent="532130" algn="just"/>
            <a:r>
              <a:rPr lang="ru-RU" sz="2400" dirty="0" smtClean="0">
                <a:latin typeface="Palatino Linotype" panose="02040502050505030304" pitchFamily="18" charset="0"/>
              </a:rPr>
              <a:t>Применяются </a:t>
            </a:r>
            <a:r>
              <a:rPr lang="ru-RU" sz="2400" b="1" dirty="0">
                <a:latin typeface="Palatino Linotype" panose="02040502050505030304" pitchFamily="18" charset="0"/>
              </a:rPr>
              <a:t>тестовые задания (ТЗ), </a:t>
            </a:r>
            <a:r>
              <a:rPr lang="ru-RU" sz="2400" dirty="0">
                <a:latin typeface="Palatino Linotype" panose="02040502050505030304" pitchFamily="18" charset="0"/>
              </a:rPr>
              <a:t>с выбором одного и с выбором нескольких правильных </a:t>
            </a:r>
            <a:r>
              <a:rPr lang="ru-RU" sz="2400" dirty="0" smtClean="0">
                <a:latin typeface="Palatino Linotype" panose="02040502050505030304" pitchFamily="18" charset="0"/>
              </a:rPr>
              <a:t>ответов </a:t>
            </a:r>
            <a:endParaRPr lang="ru-RU" sz="2400" dirty="0">
              <a:latin typeface="Palatino Linotype" panose="02040502050505030304" pitchFamily="18" charset="0"/>
            </a:endParaRPr>
          </a:p>
          <a:p>
            <a:pPr indent="532130" algn="just"/>
            <a:endParaRPr lang="ru-RU" sz="2400" dirty="0">
              <a:latin typeface="Palatino Linotype" panose="02040502050505030304" pitchFamily="18" charset="0"/>
            </a:endParaRPr>
          </a:p>
          <a:p>
            <a:pPr indent="532130" algn="just"/>
            <a:r>
              <a:rPr lang="ru-RU" sz="2400" dirty="0">
                <a:latin typeface="Palatino Linotype" panose="02040502050505030304" pitchFamily="18" charset="0"/>
              </a:rPr>
              <a:t>Результат тестирования выдается </a:t>
            </a:r>
            <a:r>
              <a:rPr lang="ru-RU" sz="2400" dirty="0" smtClean="0">
                <a:latin typeface="Palatino Linotype" panose="02040502050505030304" pitchFamily="18" charset="0"/>
              </a:rPr>
              <a:t>сразу же, </a:t>
            </a:r>
            <a:r>
              <a:rPr lang="ru-RU" sz="2400" dirty="0">
                <a:latin typeface="Palatino Linotype" panose="02040502050505030304" pitchFamily="18" charset="0"/>
              </a:rPr>
              <a:t>по завершению тестирования</a:t>
            </a:r>
            <a:endParaRPr lang="ru-RU" sz="2400" dirty="0">
              <a:latin typeface="Palatino Linotype" panose="02040502050505030304" pitchFamily="18" charset="0"/>
            </a:endParaRPr>
          </a:p>
          <a:p>
            <a:pPr indent="532130" algn="just"/>
            <a:endParaRPr lang="ru-RU" sz="2400" dirty="0">
              <a:latin typeface="Palatino Linotype" panose="02040502050505030304" pitchFamily="18" charset="0"/>
            </a:endParaRPr>
          </a:p>
          <a:p>
            <a:pPr indent="532130" algn="just"/>
            <a:r>
              <a:rPr lang="ru-RU" sz="2400" dirty="0" smtClean="0">
                <a:latin typeface="Palatino Linotype" panose="02040502050505030304" pitchFamily="18" charset="0"/>
              </a:rPr>
              <a:t>Заявление </a:t>
            </a:r>
            <a:r>
              <a:rPr lang="ru-RU" sz="2400" i="1" dirty="0">
                <a:latin typeface="Palatino Linotype" panose="02040502050505030304" pitchFamily="18" charset="0"/>
              </a:rPr>
              <a:t>на апелляцию по </a:t>
            </a:r>
            <a:r>
              <a:rPr lang="ru-RU" sz="2400" i="1" dirty="0" smtClean="0">
                <a:latin typeface="Palatino Linotype" panose="02040502050505030304" pitchFamily="18" charset="0"/>
              </a:rPr>
              <a:t>содержанию</a:t>
            </a:r>
            <a:r>
              <a:rPr lang="ru-RU" sz="2400" dirty="0" smtClean="0">
                <a:latin typeface="Palatino Linotype" panose="02040502050505030304" pitchFamily="18" charset="0"/>
              </a:rPr>
              <a:t> тестового задания подается </a:t>
            </a:r>
            <a:r>
              <a:rPr lang="ru-RU" sz="2400" dirty="0">
                <a:latin typeface="Palatino Linotype" panose="02040502050505030304" pitchFamily="18" charset="0"/>
              </a:rPr>
              <a:t>по завершению </a:t>
            </a:r>
            <a:r>
              <a:rPr lang="ru-RU" sz="2400" dirty="0" smtClean="0">
                <a:latin typeface="Palatino Linotype" panose="02040502050505030304" pitchFamily="18" charset="0"/>
              </a:rPr>
              <a:t>тестирования </a:t>
            </a:r>
            <a:r>
              <a:rPr lang="ru-RU" sz="2400" dirty="0">
                <a:latin typeface="Palatino Linotype" panose="02040502050505030304" pitchFamily="18" charset="0"/>
              </a:rPr>
              <a:t>в </a:t>
            </a:r>
            <a:r>
              <a:rPr lang="ru-RU" sz="2400" dirty="0" smtClean="0">
                <a:latin typeface="Palatino Linotype" panose="02040502050505030304" pitchFamily="18" charset="0"/>
              </a:rPr>
              <a:t>течение </a:t>
            </a:r>
            <a:r>
              <a:rPr lang="ru-RU" sz="2400" dirty="0">
                <a:latin typeface="Palatino Linotype" panose="02040502050505030304" pitchFamily="18" charset="0"/>
              </a:rPr>
              <a:t>30 минут 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pPr indent="532130" algn="just"/>
            <a:r>
              <a:rPr lang="ru-RU" sz="2400" dirty="0" smtClean="0">
                <a:latin typeface="Palatino Linotype" panose="02040502050505030304" pitchFamily="18" charset="0"/>
              </a:rPr>
              <a:t> </a:t>
            </a:r>
            <a:r>
              <a:rPr lang="ru-RU" sz="2400" b="1" dirty="0" smtClean="0">
                <a:latin typeface="Palatino Linotype" panose="02040502050505030304" pitchFamily="18" charset="0"/>
              </a:rPr>
              <a:t>*</a:t>
            </a:r>
            <a:r>
              <a:rPr lang="ru-RU" sz="2400" dirty="0" smtClean="0">
                <a:latin typeface="Palatino Linotype" panose="02040502050505030304" pitchFamily="18" charset="0"/>
              </a:rPr>
              <a:t> </a:t>
            </a:r>
            <a:r>
              <a:rPr lang="ru-RU" sz="2400" i="1" dirty="0">
                <a:latin typeface="Palatino Linotype" panose="02040502050505030304" pitchFamily="18" charset="0"/>
              </a:rPr>
              <a:t>п</a:t>
            </a:r>
            <a:r>
              <a:rPr lang="ru-RU" sz="2400" i="1" dirty="0" smtClean="0">
                <a:latin typeface="Palatino Linotype" panose="02040502050505030304" pitchFamily="18" charset="0"/>
              </a:rPr>
              <a:t>о </a:t>
            </a:r>
            <a:r>
              <a:rPr lang="ru-RU" sz="2400" i="1" dirty="0">
                <a:latin typeface="Palatino Linotype" panose="02040502050505030304" pitchFamily="18" charset="0"/>
              </a:rPr>
              <a:t>техническим </a:t>
            </a:r>
            <a:r>
              <a:rPr lang="ru-RU" sz="2400" i="1" dirty="0" smtClean="0">
                <a:latin typeface="Palatino Linotype" panose="02040502050505030304" pitchFamily="18" charset="0"/>
              </a:rPr>
              <a:t>причинам - </a:t>
            </a:r>
            <a:r>
              <a:rPr lang="ru-RU" sz="2400" dirty="0" smtClean="0">
                <a:latin typeface="Palatino Linotype" panose="02040502050505030304" pitchFamily="18" charset="0"/>
              </a:rPr>
              <a:t>в </a:t>
            </a:r>
            <a:r>
              <a:rPr lang="ru-RU" sz="2400" dirty="0">
                <a:latin typeface="Palatino Linotype" panose="02040502050505030304" pitchFamily="18" charset="0"/>
              </a:rPr>
              <a:t>процессе </a:t>
            </a:r>
            <a:r>
              <a:rPr lang="ru-RU" sz="2400" dirty="0" smtClean="0">
                <a:latin typeface="Palatino Linotype" panose="02040502050505030304" pitchFamily="18" charset="0"/>
              </a:rPr>
              <a:t>тестирования</a:t>
            </a:r>
            <a:endParaRPr lang="ru-RU" sz="24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anose="02040502050505030304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anose="02040502050505030304" pitchFamily="18" charset="0"/>
              </a:rPr>
              <a:t>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4151" y="918364"/>
            <a:ext cx="7525971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ожидаются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ЕНТ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837" y="1381083"/>
            <a:ext cx="116652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1) Тестирование будет проводится по принципу: </a:t>
            </a:r>
            <a:r>
              <a:rPr lang="en-US" sz="1800" b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1 тестируемый - 1 компьютер - 1 камера </a:t>
            </a:r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ранее одна </a:t>
            </a:r>
            <a:r>
              <a:rPr lang="en-US" sz="1800" i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камера</a:t>
            </a:r>
            <a:r>
              <a:rPr lang="en-US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Поступающие при </a:t>
            </a:r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каждом выходе и входе в систему тестирования проходят авторизацию объемно-пространственной формы лица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человека через </a:t>
            </a:r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фронтальные камеры, установленные на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компьютере;</a:t>
            </a:r>
            <a:endParaRPr lang="en-US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2) В</a:t>
            </a:r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случае технических неполадок техники или отключения электроэнергии во время тестирования или в других форс-мажорных обстоятельствах, при которых не производится запись </a:t>
            </a:r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тестирования </a:t>
            </a:r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составляется акт о приостановлении и переносе процесса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тестирования;</a:t>
            </a:r>
            <a:endParaRPr lang="en-US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/>
            <a:endParaRPr lang="en-US" sz="1800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детей-инвалидов и инвалидов (с нарушениями зрения,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слуха, функций </a:t>
            </a:r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опорно-двигательного аппарата) на тестирование отводится дополнительно 40 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минут;</a:t>
            </a:r>
            <a:endParaRPr lang="ru-RU" sz="1800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 algn="just"/>
            <a:endParaRPr lang="en-US" sz="1800" dirty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4) </a:t>
            </a:r>
            <a:r>
              <a:rPr lang="ru-RU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По предмету «История Казахстана» включены задания на основе контекста (в 2021 году были только по профильным предметам</a:t>
            </a:r>
            <a:r>
              <a:rPr lang="ru-RU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);</a:t>
            </a:r>
            <a:endParaRPr lang="en-US" sz="1800" dirty="0" smtClean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 algn="just"/>
            <a:endParaRPr lang="en-US" sz="1800" dirty="0" smtClean="0">
              <a:solidFill>
                <a:srgbClr val="FF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5) </a:t>
            </a:r>
            <a:r>
              <a:rPr lang="en-US" sz="18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Изменена продолжительность тестирования для лиц, поступающих на группу образовательных программ, требующей творческой подготовки, время тестирования - 70 минут (ранее 65 минут</a:t>
            </a:r>
            <a:r>
              <a:rPr lang="en-US" sz="1800" dirty="0" smtClean="0">
                <a:latin typeface="Palatino Linotype" panose="02040502050505030304" pitchFamily="18" charset="0"/>
                <a:cs typeface="Times New Roman" panose="02020603050405020304" pitchFamily="18" charset="0"/>
              </a:rPr>
              <a:t>);</a:t>
            </a:r>
            <a:endParaRPr lang="en-US" sz="18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796838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Palatino Linotype" panose="02040502050505030304" pitchFamily="18" charset="0"/>
              </a:rPr>
              <a:t>Единое национальное </a:t>
            </a:r>
            <a:r>
              <a:rPr lang="ru-RU" sz="3000" b="1" dirty="0" smtClean="0">
                <a:latin typeface="Palatino Linotype" panose="02040502050505030304" pitchFamily="18" charset="0"/>
              </a:rPr>
              <a:t>тестирование - 2022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667" y="1142679"/>
            <a:ext cx="118003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сертификаты международных стандартизированных тестов SAT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ЭсЭйТи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САТ), ACT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ЭйСиТи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IB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желанию освобождаются от сдачи ЕНТ по определенным предмета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м;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SAT (САТ) в баллы ЕНТ осуществляется при условии наличия: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SAT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ризонинг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SAT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сабджект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этом поступающие сдают ЕНТ по предмету История Казахстана и SAT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сабджект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переводятся в баллы ЕНТ при условии совпадения профильных предметов.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SAT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ризонинг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этом поступающие сдают ЕНТ по предмету История Казахстана и двум профильным предметам.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endPara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ACT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ЭйСиТи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баллы ЕНТ осуществляется при условии сдачи ЕНТ по предмету История Казахстана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 (</a:t>
            </a:r>
            <a:r>
              <a:rPr 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АйБи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IB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баллы ЕНТ осуществляется при условии сдачи ЕНТ по предметам История Казахстана и Грамотности чтения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имеющим сертификаты международных стандартизированных тестов SAT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ЭсЭйТи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САТ), ACT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ЭйСиТи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IB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необходимо внести данные и подать заявление в базу данных приема заявлений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прикрепить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сертификатов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2925" algn="just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 видеонаблюдения тестирования и проверка журнала действии (логов) будет осуществлена до конца календарного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4150" y="796838"/>
            <a:ext cx="7525971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изменения ожидаются 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ЕНТ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28029" y="1801663"/>
            <a:ext cx="11916752" cy="4347298"/>
            <a:chOff x="90255" y="1683738"/>
            <a:chExt cx="11916752" cy="43472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32777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олилиния: фигура 27"/>
            <p:cNvSpPr/>
            <p:nvPr/>
          </p:nvSpPr>
          <p:spPr>
            <a:xfrm>
              <a:off x="2661966" y="1683738"/>
              <a:ext cx="1746426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3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4788464" y="2695646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/>
            <p:cNvSpPr/>
            <p:nvPr/>
          </p:nvSpPr>
          <p:spPr>
            <a:xfrm rot="10800000">
              <a:off x="5123407" y="1683738"/>
              <a:ext cx="1587207" cy="2923403"/>
            </a:xfrm>
            <a:custGeom>
              <a:avLst/>
              <a:gdLst>
                <a:gd name="connsiteX0" fmla="*/ 1544434 w 1670466"/>
                <a:gd name="connsiteY0" fmla="*/ 2408774 h 2408774"/>
                <a:gd name="connsiteX1" fmla="*/ 111364 w 1670466"/>
                <a:gd name="connsiteY1" fmla="*/ 2313451 h 2408774"/>
                <a:gd name="connsiteX2" fmla="*/ 111364 w 1670466"/>
                <a:gd name="connsiteY2" fmla="*/ 2309217 h 2408774"/>
                <a:gd name="connsiteX3" fmla="*/ 93260 w 1670466"/>
                <a:gd name="connsiteY3" fmla="*/ 2306438 h 2408774"/>
                <a:gd name="connsiteX4" fmla="*/ 0 w 1670466"/>
                <a:gd name="connsiteY4" fmla="*/ 2199468 h 2408774"/>
                <a:gd name="connsiteX5" fmla="*/ 0 w 1670466"/>
                <a:gd name="connsiteY5" fmla="*/ 2158862 h 2408774"/>
                <a:gd name="connsiteX6" fmla="*/ 0 w 1670466"/>
                <a:gd name="connsiteY6" fmla="*/ 468699 h 2408774"/>
                <a:gd name="connsiteX7" fmla="*/ 0 w 1670466"/>
                <a:gd name="connsiteY7" fmla="*/ 371393 h 2408774"/>
                <a:gd name="connsiteX8" fmla="*/ 152697 w 1670466"/>
                <a:gd name="connsiteY8" fmla="*/ 255300 h 2408774"/>
                <a:gd name="connsiteX9" fmla="*/ 1034226 w 1670466"/>
                <a:gd name="connsiteY9" fmla="*/ 255300 h 2408774"/>
                <a:gd name="connsiteX10" fmla="*/ 1238466 w 1670466"/>
                <a:gd name="connsiteY10" fmla="*/ 0 h 2408774"/>
                <a:gd name="connsiteX11" fmla="*/ 1442706 w 1670466"/>
                <a:gd name="connsiteY11" fmla="*/ 255300 h 2408774"/>
                <a:gd name="connsiteX12" fmla="*/ 1517769 w 1670466"/>
                <a:gd name="connsiteY12" fmla="*/ 255300 h 2408774"/>
                <a:gd name="connsiteX13" fmla="*/ 1670466 w 1670466"/>
                <a:gd name="connsiteY13" fmla="*/ 371393 h 2408774"/>
                <a:gd name="connsiteX14" fmla="*/ 1670466 w 1670466"/>
                <a:gd name="connsiteY14" fmla="*/ 468699 h 2408774"/>
                <a:gd name="connsiteX15" fmla="*/ 1670466 w 1670466"/>
                <a:gd name="connsiteY15" fmla="*/ 2199468 h 2408774"/>
                <a:gd name="connsiteX16" fmla="*/ 1670466 w 1670466"/>
                <a:gd name="connsiteY16" fmla="*/ 2296774 h 2408774"/>
                <a:gd name="connsiteX17" fmla="*/ 1577205 w 1670466"/>
                <a:gd name="connsiteY17" fmla="*/ 2403744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544434" y="2408774"/>
                  </a:moveTo>
                  <a:lnTo>
                    <a:pt x="111364" y="2313451"/>
                  </a:lnTo>
                  <a:lnTo>
                    <a:pt x="111364" y="2309217"/>
                  </a:lnTo>
                  <a:lnTo>
                    <a:pt x="93260" y="2306438"/>
                  </a:lnTo>
                  <a:cubicBezTo>
                    <a:pt x="38454" y="2288814"/>
                    <a:pt x="0" y="2247556"/>
                    <a:pt x="0" y="2199468"/>
                  </a:cubicBezTo>
                  <a:lnTo>
                    <a:pt x="0" y="2158862"/>
                  </a:lnTo>
                  <a:lnTo>
                    <a:pt x="0" y="468699"/>
                  </a:lnTo>
                  <a:lnTo>
                    <a:pt x="0" y="371393"/>
                  </a:lnTo>
                  <a:cubicBezTo>
                    <a:pt x="0" y="307276"/>
                    <a:pt x="68364" y="255300"/>
                    <a:pt x="152697" y="255300"/>
                  </a:cubicBezTo>
                  <a:lnTo>
                    <a:pt x="1034226" y="255300"/>
                  </a:lnTo>
                  <a:lnTo>
                    <a:pt x="1238466" y="0"/>
                  </a:lnTo>
                  <a:lnTo>
                    <a:pt x="1442706" y="255300"/>
                  </a:lnTo>
                  <a:lnTo>
                    <a:pt x="1517769" y="255300"/>
                  </a:lnTo>
                  <a:cubicBezTo>
                    <a:pt x="1602102" y="255300"/>
                    <a:pt x="1670466" y="307276"/>
                    <a:pt x="1670466" y="371393"/>
                  </a:cubicBezTo>
                  <a:lnTo>
                    <a:pt x="1670466" y="468699"/>
                  </a:lnTo>
                  <a:lnTo>
                    <a:pt x="1670466" y="2199468"/>
                  </a:lnTo>
                  <a:lnTo>
                    <a:pt x="1670466" y="2296774"/>
                  </a:lnTo>
                  <a:cubicBezTo>
                    <a:pt x="1670466" y="2344861"/>
                    <a:pt x="1632011" y="2386120"/>
                    <a:pt x="1577205" y="24037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93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: скругленные углы 21"/>
            <p:cNvSpPr/>
            <p:nvPr/>
          </p:nvSpPr>
          <p:spPr>
            <a:xfrm>
              <a:off x="7226399" y="2748548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олилиния: фигура 29"/>
            <p:cNvSpPr/>
            <p:nvPr/>
          </p:nvSpPr>
          <p:spPr>
            <a:xfrm>
              <a:off x="7561339" y="1736639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2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2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6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93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5" name="Прямоугольник: скругленные углы 24"/>
            <p:cNvSpPr/>
            <p:nvPr/>
          </p:nvSpPr>
          <p:spPr>
            <a:xfrm>
              <a:off x="9665974" y="2754189"/>
              <a:ext cx="2257097" cy="3276847"/>
            </a:xfrm>
            <a:prstGeom prst="roundRect">
              <a:avLst>
                <a:gd name="adj" fmla="val 902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reflection blurRad="139700" stA="50000" endPos="1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275" tIns="46139" rIns="92275" bIns="46139"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: фигура 30"/>
            <p:cNvSpPr/>
            <p:nvPr/>
          </p:nvSpPr>
          <p:spPr>
            <a:xfrm>
              <a:off x="10002418" y="1742282"/>
              <a:ext cx="1587207" cy="2923403"/>
            </a:xfrm>
            <a:custGeom>
              <a:avLst/>
              <a:gdLst>
                <a:gd name="connsiteX0" fmla="*/ 126032 w 1670466"/>
                <a:gd name="connsiteY0" fmla="*/ 0 h 2408774"/>
                <a:gd name="connsiteX1" fmla="*/ 1559102 w 1670466"/>
                <a:gd name="connsiteY1" fmla="*/ 95323 h 2408774"/>
                <a:gd name="connsiteX2" fmla="*/ 1559102 w 1670466"/>
                <a:gd name="connsiteY2" fmla="*/ 99557 h 2408774"/>
                <a:gd name="connsiteX3" fmla="*/ 1577206 w 1670466"/>
                <a:gd name="connsiteY3" fmla="*/ 102336 h 2408774"/>
                <a:gd name="connsiteX4" fmla="*/ 1670466 w 1670466"/>
                <a:gd name="connsiteY4" fmla="*/ 209306 h 2408774"/>
                <a:gd name="connsiteX5" fmla="*/ 1670466 w 1670466"/>
                <a:gd name="connsiteY5" fmla="*/ 249912 h 2408774"/>
                <a:gd name="connsiteX6" fmla="*/ 1670466 w 1670466"/>
                <a:gd name="connsiteY6" fmla="*/ 1940076 h 2408774"/>
                <a:gd name="connsiteX7" fmla="*/ 1670466 w 1670466"/>
                <a:gd name="connsiteY7" fmla="*/ 2037381 h 2408774"/>
                <a:gd name="connsiteX8" fmla="*/ 1517769 w 1670466"/>
                <a:gd name="connsiteY8" fmla="*/ 2153474 h 2408774"/>
                <a:gd name="connsiteX9" fmla="*/ 636240 w 1670466"/>
                <a:gd name="connsiteY9" fmla="*/ 2153474 h 2408774"/>
                <a:gd name="connsiteX10" fmla="*/ 432000 w 1670466"/>
                <a:gd name="connsiteY10" fmla="*/ 2408774 h 2408774"/>
                <a:gd name="connsiteX11" fmla="*/ 227760 w 1670466"/>
                <a:gd name="connsiteY11" fmla="*/ 2153474 h 2408774"/>
                <a:gd name="connsiteX12" fmla="*/ 152697 w 1670466"/>
                <a:gd name="connsiteY12" fmla="*/ 2153474 h 2408774"/>
                <a:gd name="connsiteX13" fmla="*/ 0 w 1670466"/>
                <a:gd name="connsiteY13" fmla="*/ 2037381 h 2408774"/>
                <a:gd name="connsiteX14" fmla="*/ 0 w 1670466"/>
                <a:gd name="connsiteY14" fmla="*/ 1940076 h 2408774"/>
                <a:gd name="connsiteX15" fmla="*/ 0 w 1670466"/>
                <a:gd name="connsiteY15" fmla="*/ 209306 h 2408774"/>
                <a:gd name="connsiteX16" fmla="*/ 0 w 1670466"/>
                <a:gd name="connsiteY16" fmla="*/ 112000 h 2408774"/>
                <a:gd name="connsiteX17" fmla="*/ 93261 w 1670466"/>
                <a:gd name="connsiteY17" fmla="*/ 5031 h 240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70466" h="2408774">
                  <a:moveTo>
                    <a:pt x="126032" y="0"/>
                  </a:moveTo>
                  <a:lnTo>
                    <a:pt x="1559102" y="95323"/>
                  </a:lnTo>
                  <a:lnTo>
                    <a:pt x="1559102" y="99557"/>
                  </a:lnTo>
                  <a:lnTo>
                    <a:pt x="1577206" y="102336"/>
                  </a:lnTo>
                  <a:cubicBezTo>
                    <a:pt x="1632011" y="119960"/>
                    <a:pt x="1670466" y="161218"/>
                    <a:pt x="1670466" y="209306"/>
                  </a:cubicBezTo>
                  <a:lnTo>
                    <a:pt x="1670466" y="249912"/>
                  </a:lnTo>
                  <a:lnTo>
                    <a:pt x="1670466" y="1940076"/>
                  </a:lnTo>
                  <a:lnTo>
                    <a:pt x="1670466" y="2037381"/>
                  </a:lnTo>
                  <a:cubicBezTo>
                    <a:pt x="1670466" y="2101498"/>
                    <a:pt x="1602101" y="2153474"/>
                    <a:pt x="1517769" y="2153474"/>
                  </a:cubicBezTo>
                  <a:lnTo>
                    <a:pt x="636240" y="2153474"/>
                  </a:lnTo>
                  <a:lnTo>
                    <a:pt x="432000" y="2408774"/>
                  </a:lnTo>
                  <a:lnTo>
                    <a:pt x="227760" y="2153474"/>
                  </a:lnTo>
                  <a:lnTo>
                    <a:pt x="152697" y="2153474"/>
                  </a:lnTo>
                  <a:cubicBezTo>
                    <a:pt x="68365" y="2153474"/>
                    <a:pt x="0" y="2101498"/>
                    <a:pt x="0" y="2037381"/>
                  </a:cubicBezTo>
                  <a:lnTo>
                    <a:pt x="0" y="1940076"/>
                  </a:lnTo>
                  <a:lnTo>
                    <a:pt x="0" y="209306"/>
                  </a:lnTo>
                  <a:lnTo>
                    <a:pt x="0" y="112000"/>
                  </a:lnTo>
                  <a:cubicBezTo>
                    <a:pt x="0" y="63913"/>
                    <a:pt x="38455" y="22654"/>
                    <a:pt x="93261" y="503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93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2275" tIns="46139" rIns="92275" bIns="46139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7694" y="2775396"/>
              <a:ext cx="1693512" cy="110884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en-US" b="1" dirty="0" smtClean="0">
                  <a:latin typeface="Palatino Linotype" panose="02040502050505030304" pitchFamily="18" charset="0"/>
                </a:rPr>
                <a:t>Сроки подачи заявлении</a:t>
              </a:r>
              <a:endParaRPr lang="ru-RU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5540" y="2722496"/>
              <a:ext cx="190395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с </a:t>
              </a:r>
              <a:r>
                <a:rPr lang="ru-RU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2</a:t>
              </a:r>
              <a:r>
                <a:rPr lang="en-US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4 декабря по 5 января*</a:t>
              </a:r>
              <a:endParaRPr lang="ru-RU" sz="20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65025" y="2722861"/>
              <a:ext cx="177569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с 20 февраля</a:t>
              </a:r>
              <a:endParaRPr lang="en-US" sz="2000" b="1" dirty="0" smtClean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  <a:p>
              <a:r>
                <a:rPr lang="en-US" sz="2000" b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п</a:t>
              </a:r>
              <a:r>
                <a:rPr lang="en-US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о 10 марта</a:t>
              </a:r>
              <a:endParaRPr lang="ru-RU" sz="20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78015" y="2722496"/>
              <a:ext cx="1587207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с 1 мая по 10 июня*</a:t>
              </a:r>
              <a:endParaRPr lang="ru-RU" sz="20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000918" y="2791073"/>
              <a:ext cx="1587206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Palatino Linotype" panose="02040502050505030304" pitchFamily="18" charset="0"/>
                </a:rPr>
                <a:t>с 15 по 30 июля</a:t>
              </a:r>
              <a:endParaRPr lang="ru-RU" sz="2000" b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255" y="5019729"/>
              <a:ext cx="2236767" cy="770288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pPr algn="ctr"/>
              <a:r>
                <a:rPr lang="en-US" b="1" dirty="0" smtClean="0">
                  <a:latin typeface="Palatino Linotype" panose="02040502050505030304" pitchFamily="18" charset="0"/>
                </a:rPr>
                <a:t>Сроки тестирования</a:t>
              </a:r>
              <a:endParaRPr lang="ru-RU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82467" y="4824876"/>
              <a:ext cx="2202404" cy="708732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latin typeface="Palatino Linotype" panose="02040502050505030304" pitchFamily="18" charset="0"/>
                </a:rPr>
                <a:t>с 10 января  по 10 февраля*</a:t>
              </a:r>
              <a:endParaRPr lang="ru-RU" sz="20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50008" y="1736639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1"/>
                  </a:solidFill>
                </a:rPr>
                <a:t>1</a:t>
              </a:r>
              <a:endParaRPr lang="ru-RU" sz="7300" b="1" dirty="0">
                <a:solidFill>
                  <a:schemeClr val="accent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07790" y="4978765"/>
              <a:ext cx="2180039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latin typeface="Palatino Linotype" panose="02040502050505030304" pitchFamily="18" charset="0"/>
                </a:rPr>
                <a:t>с 1 по 31 марта</a:t>
              </a:r>
              <a:endParaRPr lang="ru-RU" sz="20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09493" y="1723444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2"/>
                  </a:solidFill>
                </a:rPr>
                <a:t>2</a:t>
              </a:r>
              <a:endParaRPr lang="ru-RU" sz="7300" b="1" dirty="0">
                <a:solidFill>
                  <a:schemeClr val="accent2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92934" y="4978765"/>
              <a:ext cx="2157371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1600" b="1" dirty="0" smtClean="0"/>
                <a:t> </a:t>
              </a:r>
              <a:r>
                <a:rPr lang="en-US" sz="2000" b="1" dirty="0">
                  <a:latin typeface="Palatino Linotype" panose="02040502050505030304" pitchFamily="18" charset="0"/>
                </a:rPr>
                <a:t>с 1 по 30 </a:t>
              </a:r>
              <a:r>
                <a:rPr lang="en-US" sz="2000" b="1" dirty="0" smtClean="0">
                  <a:latin typeface="Palatino Linotype" panose="02040502050505030304" pitchFamily="18" charset="0"/>
                </a:rPr>
                <a:t>июня*</a:t>
              </a:r>
              <a:endParaRPr lang="ru-RU" sz="20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05808" y="1761887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3"/>
                  </a:solidFill>
                </a:rPr>
                <a:t>3</a:t>
              </a:r>
              <a:endParaRPr lang="ru-RU" sz="7300" b="1" dirty="0">
                <a:solidFill>
                  <a:schemeClr val="accent3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665974" y="4978765"/>
              <a:ext cx="2341033" cy="400956"/>
            </a:xfrm>
            <a:prstGeom prst="rect">
              <a:avLst/>
            </a:prstGeom>
            <a:noFill/>
          </p:spPr>
          <p:txBody>
            <a:bodyPr wrap="square" lIns="92275" tIns="46139" rIns="92275" bIns="46139" rtlCol="0">
              <a:spAutoFit/>
            </a:bodyPr>
            <a:lstStyle/>
            <a:p>
              <a:r>
                <a:rPr lang="en-US" sz="2000" b="1" dirty="0" smtClean="0">
                  <a:latin typeface="Palatino Linotype" panose="02040502050505030304" pitchFamily="18" charset="0"/>
                </a:rPr>
                <a:t>с 10 по 20 августа</a:t>
              </a:r>
              <a:endParaRPr lang="ru-RU" sz="20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88208" y="1767068"/>
              <a:ext cx="555531" cy="1442096"/>
            </a:xfrm>
            <a:prstGeom prst="rect">
              <a:avLst/>
            </a:prstGeom>
            <a:noFill/>
          </p:spPr>
          <p:txBody>
            <a:bodyPr wrap="none" lIns="92275" tIns="46139" rIns="92275" bIns="46139" rtlCol="0">
              <a:spAutoFit/>
            </a:bodyPr>
            <a:lstStyle/>
            <a:p>
              <a:r>
                <a:rPr lang="ru-RU" sz="7300" b="1" dirty="0">
                  <a:solidFill>
                    <a:schemeClr val="accent4"/>
                  </a:solidFill>
                </a:rPr>
                <a:t>4</a:t>
              </a:r>
              <a:endParaRPr lang="ru-RU" sz="73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3" name="Заголовок 1"/>
          <p:cNvSpPr txBox="1"/>
          <p:nvPr/>
        </p:nvSpPr>
        <p:spPr>
          <a:xfrm>
            <a:off x="0" y="0"/>
            <a:ext cx="12204700" cy="91836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98550" rtl="0" eaLnBrk="1" latinLnBrk="0" hangingPunct="1"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b="1" dirty="0">
              <a:latin typeface="Palatino Linotype" panose="0204050205050503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65843" y="205844"/>
            <a:ext cx="23358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Palatino Linotype" panose="02040502050505030304" pitchFamily="18" charset="0"/>
              </a:rPr>
              <a:t>Сроки ЕНТ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43974" y="6358128"/>
            <a:ext cx="11916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Palatino Linotype" panose="02040502050505030304" pitchFamily="18" charset="0"/>
              </a:rPr>
              <a:t>Примечание</a:t>
            </a:r>
            <a:r>
              <a:rPr lang="ru-RU" i="1" dirty="0">
                <a:latin typeface="Palatino Linotype" panose="02040502050505030304" pitchFamily="18" charset="0"/>
              </a:rPr>
              <a:t>:</a:t>
            </a:r>
            <a:r>
              <a:rPr lang="ru-RU" dirty="0">
                <a:latin typeface="Palatino Linotype" panose="02040502050505030304" pitchFamily="18" charset="0"/>
              </a:rPr>
              <a:t> </a:t>
            </a:r>
            <a:r>
              <a:rPr lang="ru-RU" dirty="0" smtClean="0">
                <a:latin typeface="Palatino Linotype" panose="02040502050505030304" pitchFamily="18" charset="0"/>
              </a:rPr>
              <a:t>*указанные сроки ЕНТ (январь, июнь) могут измениться</a:t>
            </a:r>
            <a:endParaRPr lang="ru-RU" dirty="0">
              <a:latin typeface="Palatino Linotype" panose="020405020505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3898" y="1134492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Palatino Linotype" panose="02040502050505030304" pitchFamily="18" charset="0"/>
              </a:rPr>
              <a:t>ЕНТ проводится в 4 раза в год </a:t>
            </a:r>
            <a:endParaRPr lang="ru-RU" sz="2400" b="1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Palatino Linotype" panose="02040502050505030304" pitchFamily="18" charset="0"/>
              </a:rPr>
              <a:t> Участники тестирования</a:t>
            </a:r>
            <a:endParaRPr lang="ru-RU" sz="3000" b="1" dirty="0">
              <a:latin typeface="Palatino Linotype" panose="02040502050505030304" pitchFamily="18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197694" y="802018"/>
            <a:ext cx="11881320" cy="6165122"/>
            <a:chOff x="245952" y="558428"/>
            <a:chExt cx="11881320" cy="6165122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45952" y="558428"/>
              <a:ext cx="11881320" cy="6048671"/>
              <a:chOff x="245952" y="558428"/>
              <a:chExt cx="11881320" cy="6048671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245952" y="558428"/>
                <a:ext cx="11881320" cy="6048671"/>
                <a:chOff x="125686" y="839427"/>
                <a:chExt cx="11881320" cy="6048671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125687" y="1988158"/>
                  <a:ext cx="11089230" cy="4899940"/>
                  <a:chOff x="125688" y="2072041"/>
                  <a:chExt cx="10981597" cy="4899940"/>
                </a:xfrm>
              </p:grpSpPr>
              <p:grpSp>
                <p:nvGrpSpPr>
                  <p:cNvPr id="5" name="Группа 4"/>
                  <p:cNvGrpSpPr/>
                  <p:nvPr/>
                </p:nvGrpSpPr>
                <p:grpSpPr>
                  <a:xfrm>
                    <a:off x="125688" y="2072042"/>
                    <a:ext cx="2852363" cy="4899939"/>
                    <a:chOff x="431901" y="1236779"/>
                    <a:chExt cx="3346330" cy="3182390"/>
                  </a:xfrm>
                </p:grpSpPr>
                <p:sp>
                  <p:nvSpPr>
                    <p:cNvPr id="18" name="Прямоугольник 17"/>
                    <p:cNvSpPr/>
                    <p:nvPr/>
                  </p:nvSpPr>
                  <p:spPr>
                    <a:xfrm>
                      <a:off x="445696" y="1236779"/>
                      <a:ext cx="3196473" cy="3182389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431901" y="1244492"/>
                      <a:ext cx="3346330" cy="3174677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lvl="0" algn="l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2200" kern="1200" dirty="0" smtClean="0"/>
                    </a:p>
                  </p:txBody>
                </p: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2886498" y="2082471"/>
                    <a:ext cx="2880320" cy="4889510"/>
                    <a:chOff x="431900" y="1244492"/>
                    <a:chExt cx="3379129" cy="3175617"/>
                  </a:xfrm>
                </p:grpSpPr>
                <p:sp>
                  <p:nvSpPr>
                    <p:cNvPr id="35" name="Прямоугольник 34"/>
                    <p:cNvSpPr/>
                    <p:nvPr/>
                  </p:nvSpPr>
                  <p:spPr>
                    <a:xfrm>
                      <a:off x="431900" y="1244492"/>
                      <a:ext cx="3162929" cy="317561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36" name="Прямоугольник 35"/>
                    <p:cNvSpPr/>
                    <p:nvPr/>
                  </p:nvSpPr>
                  <p:spPr>
                    <a:xfrm>
                      <a:off x="431900" y="1244492"/>
                      <a:ext cx="3379129" cy="307799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83820" tIns="83820" rIns="83820" bIns="83820" numCol="1" spcCol="1270" anchor="t" anchorCtr="0">
                      <a:noAutofit/>
                    </a:bodyPr>
                    <a:lstStyle/>
                    <a:p>
                      <a:pPr lvl="0" algn="l" defTabSz="9779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2200" kern="1200" dirty="0" smtClean="0"/>
                    </a:p>
                  </p:txBody>
                </p:sp>
              </p:grp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5611124" y="2072041"/>
                    <a:ext cx="2759774" cy="4899939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8382658" y="2095793"/>
                    <a:ext cx="2724627" cy="4876188"/>
                  </a:xfrm>
                  <a:prstGeom prst="rect">
                    <a:avLst/>
                  </a:prstGeom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4" name="Группа 3"/>
                <p:cNvGrpSpPr/>
                <p:nvPr/>
              </p:nvGrpSpPr>
              <p:grpSpPr>
                <a:xfrm>
                  <a:off x="125686" y="839427"/>
                  <a:ext cx="11881320" cy="1597824"/>
                  <a:chOff x="431900" y="0"/>
                  <a:chExt cx="10971198" cy="1597824"/>
                </a:xfrm>
              </p:grpSpPr>
              <p:sp>
                <p:nvSpPr>
                  <p:cNvPr id="20" name="Стрелка вправо 19"/>
                  <p:cNvSpPr/>
                  <p:nvPr/>
                </p:nvSpPr>
                <p:spPr>
                  <a:xfrm>
                    <a:off x="431900" y="0"/>
                    <a:ext cx="10971198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1" name="Стрелка вправо 4"/>
                  <p:cNvSpPr/>
                  <p:nvPr/>
                </p:nvSpPr>
                <p:spPr>
                  <a:xfrm>
                    <a:off x="444007" y="399456"/>
                    <a:ext cx="1057174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93000">
                        <a:schemeClr val="accent1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rPr>
                      <a:t>ЕНТ_Январь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endParaRPr>
                  </a:p>
                </p:txBody>
              </p:sp>
            </p:grpSp>
            <p:grpSp>
              <p:nvGrpSpPr>
                <p:cNvPr id="6" name="Группа 5"/>
                <p:cNvGrpSpPr/>
                <p:nvPr/>
              </p:nvGrpSpPr>
              <p:grpSpPr>
                <a:xfrm>
                  <a:off x="2913555" y="1384374"/>
                  <a:ext cx="9093450" cy="1597824"/>
                  <a:chOff x="3733049" y="544947"/>
                  <a:chExt cx="7670049" cy="1597824"/>
                </a:xfrm>
              </p:grpSpPr>
              <p:sp>
                <p:nvSpPr>
                  <p:cNvPr id="16" name="Стрелка вправо 15"/>
                  <p:cNvSpPr/>
                  <p:nvPr/>
                </p:nvSpPr>
                <p:spPr>
                  <a:xfrm>
                    <a:off x="3811029" y="544947"/>
                    <a:ext cx="7592069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7" name="Стрелка вправо 8"/>
                  <p:cNvSpPr/>
                  <p:nvPr/>
                </p:nvSpPr>
                <p:spPr>
                  <a:xfrm>
                    <a:off x="3733049" y="944403"/>
                    <a:ext cx="7270592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60000"/>
                          <a:lumOff val="40000"/>
                        </a:schemeClr>
                      </a:gs>
                      <a:gs pos="93000">
                        <a:schemeClr val="accent2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rPr>
                      <a:t>ЕНТ_Март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endParaRPr>
                  </a:p>
                </p:txBody>
              </p:sp>
            </p:grpSp>
            <p:grpSp>
              <p:nvGrpSpPr>
                <p:cNvPr id="8" name="Группа 7"/>
                <p:cNvGrpSpPr/>
                <p:nvPr/>
              </p:nvGrpSpPr>
              <p:grpSpPr>
                <a:xfrm>
                  <a:off x="5664887" y="1815257"/>
                  <a:ext cx="6342119" cy="1597824"/>
                  <a:chOff x="7210261" y="1077555"/>
                  <a:chExt cx="4192837" cy="1597824"/>
                </a:xfrm>
              </p:grpSpPr>
              <p:sp>
                <p:nvSpPr>
                  <p:cNvPr id="12" name="Стрелка вправо 11"/>
                  <p:cNvSpPr/>
                  <p:nvPr/>
                </p:nvSpPr>
                <p:spPr>
                  <a:xfrm>
                    <a:off x="7241574" y="1077555"/>
                    <a:ext cx="4161524" cy="159782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3" name="Стрелка вправо 12"/>
                  <p:cNvSpPr/>
                  <p:nvPr/>
                </p:nvSpPr>
                <p:spPr>
                  <a:xfrm>
                    <a:off x="7210261" y="1477011"/>
                    <a:ext cx="3793381" cy="798912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</a:schemeClr>
                      </a:gs>
                      <a:gs pos="93000">
                        <a:schemeClr val="accent3"/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2275" tIns="46139" rIns="92275" bIns="46139" rtlCol="0" anchor="ctr">
                    <a:noAutofit/>
                  </a:bodyPr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rPr>
                      <a:t>ЕНТ_Июнь</a:t>
                    </a:r>
                    <a:endParaRPr lang="ru-RU" b="1" dirty="0">
                      <a:solidFill>
                        <a:schemeClr val="tx1"/>
                      </a:solidFill>
                      <a:latin typeface="Palatino Linotype" panose="02040502050505030304" pitchFamily="18" charset="0"/>
                    </a:endParaRPr>
                  </a:p>
                </p:txBody>
              </p:sp>
            </p:grpSp>
          </p:grpSp>
          <p:sp>
            <p:nvSpPr>
              <p:cNvPr id="61" name="Стрелка вправо 60"/>
              <p:cNvSpPr/>
              <p:nvPr/>
            </p:nvSpPr>
            <p:spPr>
              <a:xfrm>
                <a:off x="8560069" y="2286620"/>
                <a:ext cx="3567203" cy="159782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93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2275" tIns="46139" rIns="92275" bIns="46139" rtlCol="0" anchor="ctr">
                <a:noAutofit/>
              </a:bodyPr>
              <a:lstStyle/>
              <a:p>
                <a:r>
                  <a:rPr lang="ru-RU" b="1" dirty="0" err="1" smtClean="0">
                    <a:solidFill>
                      <a:schemeClr val="tx1"/>
                    </a:solidFill>
                    <a:latin typeface="Palatino Linotype" panose="02040502050505030304" pitchFamily="18" charset="0"/>
                  </a:rPr>
                  <a:t>ЕНТ_Август</a:t>
                </a:r>
                <a:endParaRPr lang="ru-RU" b="1" dirty="0">
                  <a:solidFill>
                    <a:schemeClr val="tx1"/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59063" y="2333170"/>
              <a:ext cx="275009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обучающиеся </a:t>
              </a:r>
              <a:r>
                <a:rPr lang="ru-RU" sz="1100" dirty="0">
                  <a:latin typeface="Palatino Linotype" panose="02040502050505030304" pitchFamily="18" charset="0"/>
                </a:rPr>
                <a:t>11 (12) классов организаций среднего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образования;</a:t>
              </a:r>
              <a:endParaRPr lang="ru-RU" sz="1100" dirty="0" smtClean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студенты, зачисленные в вуз на академический период (условно зачисленные);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студенты, обучающиеся </a:t>
              </a:r>
              <a:r>
                <a:rPr lang="en-US" sz="1100" dirty="0">
                  <a:latin typeface="Palatino Linotype" panose="02040502050505030304" pitchFamily="18" charset="0"/>
                </a:rPr>
                <a:t>в </a:t>
              </a:r>
              <a:r>
                <a:rPr lang="ru-RU" sz="1100" dirty="0">
                  <a:latin typeface="Palatino Linotype" panose="02040502050505030304" pitchFamily="18" charset="0"/>
                </a:rPr>
                <a:t>вузе по ГОП, требующих творческой подготовки, и желающих перевестись на другие ГОП;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студенты, обучающиеся </a:t>
              </a:r>
              <a:r>
                <a:rPr lang="en-US" sz="1100" dirty="0">
                  <a:latin typeface="Palatino Linotype" panose="02040502050505030304" pitchFamily="18" charset="0"/>
                </a:rPr>
                <a:t>в </a:t>
              </a:r>
              <a:r>
                <a:rPr lang="ru-RU" sz="1100" dirty="0">
                  <a:latin typeface="Palatino Linotype" panose="02040502050505030304" pitchFamily="18" charset="0"/>
                </a:rPr>
                <a:t>вузе по другим ГОП, и желающие перевестись на Педагогические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ГОП.</a:t>
              </a:r>
              <a:endParaRPr lang="ru-RU" sz="1100" dirty="0">
                <a:latin typeface="Palatino Linotype" panose="0204050205050503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064178" y="2822615"/>
              <a:ext cx="2688046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обучающиеся </a:t>
              </a:r>
              <a:r>
                <a:rPr lang="ru-RU" sz="1100" dirty="0">
                  <a:latin typeface="Palatino Linotype" panose="02040502050505030304" pitchFamily="18" charset="0"/>
                </a:rPr>
                <a:t>11 (12) классов организаций среднего образования;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выпускники школ и </a:t>
              </a:r>
              <a:r>
                <a:rPr lang="ru-RU" sz="1100" dirty="0" err="1">
                  <a:latin typeface="Palatino Linotype" panose="02040502050505030304" pitchFamily="18" charset="0"/>
                </a:rPr>
                <a:t>ТиПО</a:t>
              </a:r>
              <a:r>
                <a:rPr lang="ru-RU" sz="1100" dirty="0">
                  <a:latin typeface="Palatino Linotype" panose="02040502050505030304" pitchFamily="18" charset="0"/>
                </a:rPr>
                <a:t> прошлых лет</a:t>
              </a:r>
              <a:r>
                <a:rPr lang="en-US" sz="1100" dirty="0">
                  <a:latin typeface="Palatino Linotype" panose="02040502050505030304" pitchFamily="18" charset="0"/>
                </a:rPr>
                <a:t> (на полное обучение)</a:t>
              </a:r>
              <a:r>
                <a:rPr lang="ru-RU" sz="1100" dirty="0">
                  <a:latin typeface="Palatino Linotype" panose="02040502050505030304" pitchFamily="18" charset="0"/>
                </a:rPr>
                <a:t>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обучающиеся 11 (12) классов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за рубежом</a:t>
              </a:r>
              <a:r>
                <a:rPr lang="ru-RU" sz="1100" dirty="0">
                  <a:latin typeface="Palatino Linotype" panose="02040502050505030304" pitchFamily="18" charset="0"/>
                </a:rPr>
                <a:t>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лица казахской национальности, не являющиеся гражданами РК (диаспора на полный срок обучения); 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студенты, зачисленные в вуз на академический период (условно зачисленные).</a:t>
              </a:r>
              <a:endParaRPr lang="ru-RU" sz="1100" dirty="0">
                <a:latin typeface="Palatino Linotype" panose="0204050205050503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740036" y="3148197"/>
              <a:ext cx="2820033" cy="330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  выпускники </a:t>
              </a:r>
              <a:r>
                <a:rPr lang="ru-RU" sz="1100" dirty="0">
                  <a:latin typeface="Palatino Linotype" panose="02040502050505030304" pitchFamily="18" charset="0"/>
                </a:rPr>
                <a:t>11 (12) классов организаций среднего образования;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выпускники </a:t>
              </a:r>
              <a:r>
                <a:rPr lang="ru-RU" sz="1100" dirty="0">
                  <a:latin typeface="Palatino Linotype" panose="02040502050505030304" pitchFamily="18" charset="0"/>
                </a:rPr>
                <a:t>школ и </a:t>
              </a:r>
              <a:r>
                <a:rPr lang="ru-RU" sz="1100" dirty="0" err="1">
                  <a:latin typeface="Palatino Linotype" panose="02040502050505030304" pitchFamily="18" charset="0"/>
                </a:rPr>
                <a:t>ТиПО</a:t>
              </a:r>
              <a:r>
                <a:rPr lang="ru-RU" sz="1100" dirty="0">
                  <a:latin typeface="Palatino Linotype" panose="02040502050505030304" pitchFamily="18" charset="0"/>
                </a:rPr>
                <a:t> прошлых лет</a:t>
              </a:r>
              <a:r>
                <a:rPr lang="en-US" sz="1100" dirty="0">
                  <a:latin typeface="Palatino Linotype" panose="02040502050505030304" pitchFamily="18" charset="0"/>
                </a:rPr>
                <a:t> (на полное обучение)</a:t>
              </a:r>
              <a:r>
                <a:rPr lang="ru-RU" sz="1100" dirty="0">
                  <a:latin typeface="Palatino Linotype" panose="02040502050505030304" pitchFamily="18" charset="0"/>
                </a:rPr>
                <a:t>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 выпускники </a:t>
              </a:r>
              <a:r>
                <a:rPr lang="ru-RU" sz="1100" dirty="0" err="1">
                  <a:latin typeface="Palatino Linotype" panose="02040502050505030304" pitchFamily="18" charset="0"/>
                </a:rPr>
                <a:t>ТиПО</a:t>
              </a:r>
              <a:r>
                <a:rPr lang="ru-RU" sz="1100" dirty="0">
                  <a:latin typeface="Palatino Linotype" panose="02040502050505030304" pitchFamily="18" charset="0"/>
                </a:rPr>
                <a:t>, поступающие по ОП, предусматривающие сокращенные сроки обучения;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 обучающиеся </a:t>
              </a:r>
              <a:r>
                <a:rPr lang="ru-RU" sz="1100" dirty="0">
                  <a:latin typeface="Palatino Linotype" panose="02040502050505030304" pitchFamily="18" charset="0"/>
                </a:rPr>
                <a:t>11 (12) классов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за рубежом</a:t>
              </a:r>
              <a:r>
                <a:rPr lang="ru-RU" sz="1100" dirty="0">
                  <a:latin typeface="Palatino Linotype" panose="02040502050505030304" pitchFamily="18" charset="0"/>
                </a:rPr>
                <a:t>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 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лица </a:t>
              </a:r>
              <a:r>
                <a:rPr lang="ru-RU" sz="1100" dirty="0">
                  <a:latin typeface="Palatino Linotype" panose="02040502050505030304" pitchFamily="18" charset="0"/>
                </a:rPr>
                <a:t>казахской национальности, не являющиеся гражданами РК (диаспора на полный срок обучения);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 лица </a:t>
              </a:r>
              <a:r>
                <a:rPr lang="ru-RU" sz="1100" dirty="0">
                  <a:latin typeface="Palatino Linotype" panose="02040502050505030304" pitchFamily="18" charset="0"/>
                </a:rPr>
                <a:t>казахской национальности, не являющиеся гражданами РК (диаспора на сокращенный срок обучения);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 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 студенты</a:t>
              </a:r>
              <a:r>
                <a:rPr lang="ru-RU" sz="1100" dirty="0">
                  <a:latin typeface="Palatino Linotype" panose="02040502050505030304" pitchFamily="18" charset="0"/>
                </a:rPr>
                <a:t>, зачисленные в вуз на академический период (условно зачисленные).</a:t>
              </a:r>
              <a:endParaRPr lang="ru-RU" sz="1100" dirty="0">
                <a:latin typeface="Palatino Linotype" panose="0204050205050503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560069" y="3414952"/>
              <a:ext cx="2870873" cy="330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выпускники </a:t>
              </a:r>
              <a:r>
                <a:rPr lang="ru-RU" sz="1100" dirty="0">
                  <a:latin typeface="Palatino Linotype" panose="02040502050505030304" pitchFamily="18" charset="0"/>
                </a:rPr>
                <a:t>11 (12) классов организаций среднего образования;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выпускники </a:t>
              </a:r>
              <a:r>
                <a:rPr lang="ru-RU" sz="1100" dirty="0">
                  <a:latin typeface="Palatino Linotype" panose="02040502050505030304" pitchFamily="18" charset="0"/>
                </a:rPr>
                <a:t>школ и </a:t>
              </a:r>
              <a:r>
                <a:rPr lang="ru-RU" sz="1100" dirty="0" err="1">
                  <a:latin typeface="Palatino Linotype" panose="02040502050505030304" pitchFamily="18" charset="0"/>
                </a:rPr>
                <a:t>ТиПО</a:t>
              </a:r>
              <a:r>
                <a:rPr lang="ru-RU" sz="1100" dirty="0">
                  <a:latin typeface="Palatino Linotype" panose="02040502050505030304" pitchFamily="18" charset="0"/>
                </a:rPr>
                <a:t> прошлых лет</a:t>
              </a:r>
              <a:r>
                <a:rPr lang="en-US" sz="1100" dirty="0">
                  <a:latin typeface="Palatino Linotype" panose="02040502050505030304" pitchFamily="18" charset="0"/>
                </a:rPr>
                <a:t> (на полное обучение)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;</a:t>
              </a:r>
              <a:endParaRPr lang="ru-RU" sz="1100" dirty="0" smtClean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en-US" sz="1100" dirty="0" smtClean="0">
                  <a:latin typeface="Palatino Linotype" panose="02040502050505030304" pitchFamily="18" charset="0"/>
                </a:rPr>
                <a:t>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обучающиеся </a:t>
              </a:r>
              <a:r>
                <a:rPr lang="ru-RU" sz="1100" dirty="0">
                  <a:latin typeface="Palatino Linotype" panose="02040502050505030304" pitchFamily="18" charset="0"/>
                </a:rPr>
                <a:t>11 (12) классов 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за рубежом;</a:t>
              </a:r>
              <a:endParaRPr lang="ru-RU" sz="1100" dirty="0" smtClean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лица </a:t>
              </a:r>
              <a:r>
                <a:rPr lang="ru-RU" sz="1100" dirty="0">
                  <a:latin typeface="Palatino Linotype" panose="02040502050505030304" pitchFamily="18" charset="0"/>
                </a:rPr>
                <a:t>казахской национальности, не являющиеся гражданами РК (диаспора на полный срок обучения);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>
                  <a:latin typeface="Palatino Linotype" panose="02040502050505030304" pitchFamily="18" charset="0"/>
                </a:rPr>
                <a:t>студенты, зачисленные в вуз на академический период (условно зачисленные);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студенты</a:t>
              </a:r>
              <a:r>
                <a:rPr lang="ru-RU" sz="1100" dirty="0">
                  <a:latin typeface="Palatino Linotype" panose="02040502050505030304" pitchFamily="18" charset="0"/>
                </a:rPr>
                <a:t>, обучающиеся </a:t>
              </a:r>
              <a:r>
                <a:rPr lang="en-US" sz="1100" dirty="0">
                  <a:latin typeface="Palatino Linotype" panose="02040502050505030304" pitchFamily="18" charset="0"/>
                </a:rPr>
                <a:t>в </a:t>
              </a:r>
              <a:r>
                <a:rPr lang="ru-RU" sz="1100" dirty="0">
                  <a:latin typeface="Palatino Linotype" panose="02040502050505030304" pitchFamily="18" charset="0"/>
                </a:rPr>
                <a:t>вузе по ГОП, требующих творческой подготовки, и желающих перевестись на другие ГОП;</a:t>
              </a:r>
              <a:endParaRPr lang="ru-RU" sz="1100" dirty="0">
                <a:latin typeface="Palatino Linotype" panose="02040502050505030304" pitchFamily="18" charset="0"/>
              </a:endParaRPr>
            </a:p>
            <a:p>
              <a:pPr indent="273050" algn="just">
                <a:buFont typeface="Wingdings" panose="05000000000000000000" pitchFamily="2" charset="2"/>
                <a:buChar char="Ø"/>
              </a:pPr>
              <a:r>
                <a:rPr lang="ru-RU" sz="1100" dirty="0" smtClean="0">
                  <a:latin typeface="Palatino Linotype" panose="02040502050505030304" pitchFamily="18" charset="0"/>
                </a:rPr>
                <a:t>студенты</a:t>
              </a:r>
              <a:r>
                <a:rPr lang="ru-RU" sz="1100" dirty="0">
                  <a:latin typeface="Palatino Linotype" panose="02040502050505030304" pitchFamily="18" charset="0"/>
                </a:rPr>
                <a:t>, обучающиеся </a:t>
              </a:r>
              <a:r>
                <a:rPr lang="en-US" sz="1100" dirty="0">
                  <a:latin typeface="Palatino Linotype" panose="02040502050505030304" pitchFamily="18" charset="0"/>
                </a:rPr>
                <a:t>в </a:t>
              </a:r>
              <a:r>
                <a:rPr lang="ru-RU" sz="1100" dirty="0">
                  <a:latin typeface="Palatino Linotype" panose="02040502050505030304" pitchFamily="18" charset="0"/>
                </a:rPr>
                <a:t>вузе по другим ГОП, и желающие перевестись на Педагогические ГОП</a:t>
              </a:r>
              <a:r>
                <a:rPr lang="ru-RU" sz="1100" dirty="0" smtClean="0">
                  <a:latin typeface="Palatino Linotype" panose="02040502050505030304" pitchFamily="18" charset="0"/>
                </a:rPr>
                <a:t>.</a:t>
              </a:r>
              <a:endParaRPr lang="ru-RU" sz="1100" dirty="0">
                <a:latin typeface="Palatino Linotype" panose="0204050205050503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3" y="2"/>
            <a:ext cx="12204700" cy="9058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211" tIns="34605" rIns="69211" bIns="34605"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ЗАЯВЛЕНИЙ НА ЕНТ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869" y="2428332"/>
            <a:ext cx="23916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Palatino Linotype" panose="02040502050505030304" pitchFamily="18" charset="0"/>
              </a:rPr>
              <a:t>Подача заявлений осуществляется в онлайн режиме через личный кабинет на сайте НЦТ</a:t>
            </a:r>
            <a:endParaRPr lang="ru-RU" dirty="0">
              <a:latin typeface="Palatino Linotype" panose="0204050205050503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80231" y="925210"/>
            <a:ext cx="11924594" cy="5820655"/>
            <a:chOff x="180231" y="925210"/>
            <a:chExt cx="11924594" cy="58206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0231" y="925210"/>
              <a:ext cx="11924594" cy="5820655"/>
              <a:chOff x="180231" y="925210"/>
              <a:chExt cx="11924594" cy="5820655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80231" y="925210"/>
                <a:ext cx="11924594" cy="5820655"/>
                <a:chOff x="180231" y="925210"/>
                <a:chExt cx="11924594" cy="5820655"/>
              </a:xfrm>
            </p:grpSpPr>
            <p:grpSp>
              <p:nvGrpSpPr>
                <p:cNvPr id="3" name="Группа 2"/>
                <p:cNvGrpSpPr/>
                <p:nvPr/>
              </p:nvGrpSpPr>
              <p:grpSpPr>
                <a:xfrm>
                  <a:off x="180231" y="925210"/>
                  <a:ext cx="11924594" cy="5820655"/>
                  <a:chOff x="180231" y="925210"/>
                  <a:chExt cx="11924594" cy="5820655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003038" y="925210"/>
                    <a:ext cx="7569701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АВТОРИЗАЦИЯ и создание личного кабинета (с помощью электронной почты </a:t>
                    </a:r>
                    <a:r>
                      <a:rPr lang="ru-RU" sz="1600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и </a:t>
                    </a:r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ИИН регистрируетесь в системе </a:t>
                    </a:r>
                    <a:r>
                      <a:rPr lang="en-US" sz="1600" dirty="0">
                        <a:latin typeface="Palatino Linotype" panose="02040502050505030304" pitchFamily="18" charset="0"/>
                        <a:hlinkClick r:id="rId1"/>
                      </a:rPr>
                      <a:t>https://app.testcenter.kz</a:t>
                    </a:r>
                    <a:r>
                      <a:rPr lang="en-US" sz="1600" dirty="0" smtClean="0">
                        <a:latin typeface="Palatino Linotype" panose="02040502050505030304" pitchFamily="18" charset="0"/>
                        <a:hlinkClick r:id="rId1"/>
                      </a:rPr>
                      <a:t>/</a:t>
                    </a:r>
                    <a:r>
                      <a:rPr lang="en-US" sz="1600" dirty="0" smtClean="0">
                        <a:latin typeface="Palatino Linotype" panose="02040502050505030304" pitchFamily="18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 </a:t>
                    </a:r>
                    <a:endParaRPr lang="ru-RU" sz="1400" dirty="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76115" y="1760088"/>
                    <a:ext cx="8146440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СОГЛАСИЕ на обработку персональных данных и ОЗНАКОМЛЕНИЕ с правилами поведения в тестировании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4420269" y="2593354"/>
                    <a:ext cx="7111644" cy="585626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ДАННЫЕ с НОБД (при указании ИИН у заявителей ФИО, национальность, гражданство, место обучения выбираются с НОБД)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" name="Группа 1"/>
                  <p:cNvGrpSpPr/>
                  <p:nvPr/>
                </p:nvGrpSpPr>
                <p:grpSpPr>
                  <a:xfrm>
                    <a:off x="180231" y="954177"/>
                    <a:ext cx="7970332" cy="4864639"/>
                    <a:chOff x="53678" y="918468"/>
                    <a:chExt cx="7970332" cy="4864639"/>
                  </a:xfrm>
                </p:grpSpPr>
                <p:sp>
                  <p:nvSpPr>
                    <p:cNvPr id="38" name="Прямоугольник 37"/>
                    <p:cNvSpPr/>
                    <p:nvPr/>
                  </p:nvSpPr>
                  <p:spPr>
                    <a:xfrm rot="16200000">
                      <a:off x="630563" y="853689"/>
                      <a:ext cx="221123" cy="79292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9" name="Овал 38"/>
                    <p:cNvSpPr/>
                    <p:nvPr/>
                  </p:nvSpPr>
                  <p:spPr>
                    <a:xfrm>
                      <a:off x="53678" y="1059351"/>
                      <a:ext cx="360422" cy="368498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400" dirty="0">
                          <a:latin typeface="Palatino Linotype" panose="02040502050505030304" pitchFamily="18" charset="0"/>
                        </a:rPr>
                        <a:t>1</a:t>
                      </a:r>
                      <a:endParaRPr lang="ru-RU" sz="1400" dirty="0"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40" name="Прямоугольник 39"/>
                    <p:cNvSpPr/>
                    <p:nvPr/>
                  </p:nvSpPr>
                  <p:spPr>
                    <a:xfrm rot="10800000">
                      <a:off x="1251078" y="1552943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1" name="Овал 40"/>
                    <p:cNvSpPr/>
                    <p:nvPr/>
                  </p:nvSpPr>
                  <p:spPr>
                    <a:xfrm>
                      <a:off x="1065496" y="918468"/>
                      <a:ext cx="648759" cy="663296"/>
                    </a:xfrm>
                    <a:prstGeom prst="ellipse">
                      <a:avLst/>
                    </a:prstGeom>
                    <a:solidFill>
                      <a:srgbClr val="86E8E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Прямоугольник 41"/>
                    <p:cNvSpPr/>
                    <p:nvPr/>
                  </p:nvSpPr>
                  <p:spPr>
                    <a:xfrm rot="16200000">
                      <a:off x="1765924" y="1610411"/>
                      <a:ext cx="221123" cy="901055"/>
                    </a:xfrm>
                    <a:prstGeom prst="rect">
                      <a:avLst/>
                    </a:prstGeom>
                    <a:solidFill>
                      <a:srgbClr val="CAF5F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Овал 42"/>
                    <p:cNvSpPr/>
                    <p:nvPr/>
                  </p:nvSpPr>
                  <p:spPr>
                    <a:xfrm>
                      <a:off x="1179005" y="1888498"/>
                      <a:ext cx="468548" cy="479047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anose="02040502050505030304" pitchFamily="18" charset="0"/>
                        </a:rPr>
                        <a:t>2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44" name="Прямоугольник 43"/>
                    <p:cNvSpPr/>
                    <p:nvPr/>
                  </p:nvSpPr>
                  <p:spPr>
                    <a:xfrm rot="10800000">
                      <a:off x="2507344" y="2318915"/>
                      <a:ext cx="216277" cy="405348"/>
                    </a:xfrm>
                    <a:prstGeom prst="rect">
                      <a:avLst/>
                    </a:prstGeom>
                    <a:solidFill>
                      <a:srgbClr val="DBF8F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5" name="Овал 44"/>
                    <p:cNvSpPr/>
                    <p:nvPr/>
                  </p:nvSpPr>
                  <p:spPr>
                    <a:xfrm>
                      <a:off x="2291067" y="1729327"/>
                      <a:ext cx="648759" cy="663296"/>
                    </a:xfrm>
                    <a:prstGeom prst="ellipse">
                      <a:avLst/>
                    </a:prstGeom>
                    <a:solidFill>
                      <a:srgbClr val="4CDCE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6" name="Прямоугольник 45"/>
                    <p:cNvSpPr/>
                    <p:nvPr/>
                  </p:nvSpPr>
                  <p:spPr>
                    <a:xfrm rot="16200000">
                      <a:off x="2991495" y="2421197"/>
                      <a:ext cx="221123" cy="901055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7" name="Овал 46"/>
                    <p:cNvSpPr/>
                    <p:nvPr/>
                  </p:nvSpPr>
                  <p:spPr>
                    <a:xfrm>
                      <a:off x="2404279" y="2687474"/>
                      <a:ext cx="468548" cy="479047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anose="02040502050505030304" pitchFamily="18" charset="0"/>
                        </a:rPr>
                        <a:t>3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48" name="Прямоугольник 47"/>
                    <p:cNvSpPr/>
                    <p:nvPr/>
                  </p:nvSpPr>
                  <p:spPr>
                    <a:xfrm rot="10800000">
                      <a:off x="3732915" y="3129701"/>
                      <a:ext cx="216277" cy="405348"/>
                    </a:xfrm>
                    <a:prstGeom prst="rect">
                      <a:avLst/>
                    </a:prstGeom>
                    <a:solidFill>
                      <a:srgbClr val="BBE6F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9" name="Овал 48"/>
                    <p:cNvSpPr/>
                    <p:nvPr/>
                  </p:nvSpPr>
                  <p:spPr>
                    <a:xfrm>
                      <a:off x="3516638" y="2540113"/>
                      <a:ext cx="648759" cy="663296"/>
                    </a:xfrm>
                    <a:prstGeom prst="ellipse">
                      <a:avLst/>
                    </a:prstGeom>
                    <a:solidFill>
                      <a:srgbClr val="71C9E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 rot="16200000">
                      <a:off x="4361250" y="3305690"/>
                      <a:ext cx="221123" cy="901055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1" name="Овал 50"/>
                    <p:cNvSpPr/>
                    <p:nvPr/>
                  </p:nvSpPr>
                  <p:spPr>
                    <a:xfrm>
                      <a:off x="3588730" y="3498240"/>
                      <a:ext cx="468548" cy="479047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anose="02040502050505030304" pitchFamily="18" charset="0"/>
                        </a:rPr>
                        <a:t>4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52" name="Прямоугольник 51"/>
                    <p:cNvSpPr/>
                    <p:nvPr/>
                  </p:nvSpPr>
                  <p:spPr>
                    <a:xfrm rot="10800000">
                      <a:off x="5030578" y="4014195"/>
                      <a:ext cx="216277" cy="405348"/>
                    </a:xfrm>
                    <a:prstGeom prst="rect">
                      <a:avLst/>
                    </a:prstGeom>
                    <a:solidFill>
                      <a:srgbClr val="D0E0F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3" name="Овал 52"/>
                    <p:cNvSpPr/>
                    <p:nvPr/>
                  </p:nvSpPr>
                  <p:spPr>
                    <a:xfrm>
                      <a:off x="4814301" y="3424606"/>
                      <a:ext cx="648759" cy="663296"/>
                    </a:xfrm>
                    <a:prstGeom prst="ellipse">
                      <a:avLst/>
                    </a:prstGeom>
                    <a:solidFill>
                      <a:srgbClr val="8AB2E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4" name="Прямоугольник 53"/>
                    <p:cNvSpPr/>
                    <p:nvPr/>
                  </p:nvSpPr>
                  <p:spPr>
                    <a:xfrm rot="16200000">
                      <a:off x="5586821" y="4190184"/>
                      <a:ext cx="221123" cy="901055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5" name="Овал 54"/>
                    <p:cNvSpPr/>
                    <p:nvPr/>
                  </p:nvSpPr>
                  <p:spPr>
                    <a:xfrm>
                      <a:off x="4886393" y="4382734"/>
                      <a:ext cx="468548" cy="479047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anose="02040502050505030304" pitchFamily="18" charset="0"/>
                        </a:rPr>
                        <a:t>5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56" name="Прямоугольник 55"/>
                    <p:cNvSpPr/>
                    <p:nvPr/>
                  </p:nvSpPr>
                  <p:spPr>
                    <a:xfrm rot="10800000">
                      <a:off x="6256148" y="4898688"/>
                      <a:ext cx="216277" cy="405348"/>
                    </a:xfrm>
                    <a:prstGeom prst="rect">
                      <a:avLst/>
                    </a:prstGeom>
                    <a:solidFill>
                      <a:srgbClr val="B8D0E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7" name="Овал 56"/>
                    <p:cNvSpPr/>
                    <p:nvPr/>
                  </p:nvSpPr>
                  <p:spPr>
                    <a:xfrm>
                      <a:off x="6039871" y="4309026"/>
                      <a:ext cx="648759" cy="66329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Прямоугольник 57"/>
                    <p:cNvSpPr/>
                    <p:nvPr/>
                  </p:nvSpPr>
                  <p:spPr>
                    <a:xfrm rot="16200000">
                      <a:off x="6884484" y="5000970"/>
                      <a:ext cx="221123" cy="901055"/>
                    </a:xfrm>
                    <a:prstGeom prst="rect">
                      <a:avLst/>
                    </a:prstGeom>
                    <a:solidFill>
                      <a:srgbClr val="8FAF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Овал 58"/>
                    <p:cNvSpPr/>
                    <p:nvPr/>
                  </p:nvSpPr>
                  <p:spPr>
                    <a:xfrm>
                      <a:off x="6111964" y="5193520"/>
                      <a:ext cx="468548" cy="479047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r>
                        <a:rPr lang="en-US" sz="1600" dirty="0">
                          <a:latin typeface="Palatino Linotype" panose="02040502050505030304" pitchFamily="18" charset="0"/>
                        </a:rPr>
                        <a:t>6</a:t>
                      </a:r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p:txBody>
                </p: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7375251" y="5119811"/>
                      <a:ext cx="648759" cy="663296"/>
                    </a:xfrm>
                    <a:prstGeom prst="ellipse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92281" tIns="46141" rIns="92281" bIns="46141"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pic>
                  <p:nvPicPr>
                    <p:cNvPr id="62" name="Picture 20"/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duotone>
                        <a:schemeClr val="accent4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1209681" y="1139591"/>
                      <a:ext cx="376955" cy="2948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3" name="Picture 30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2436189" y="1868490"/>
                      <a:ext cx="391191" cy="3799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7" name="Picture 1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50000"/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4983392" y="3498241"/>
                      <a:ext cx="263463" cy="48975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Picture 21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duotone>
                        <a:prstClr val="black"/>
                        <a:schemeClr val="accent5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>
                    <a:xfrm>
                      <a:off x="6111964" y="4456443"/>
                      <a:ext cx="526222" cy="36853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6910729" y="4194883"/>
                    <a:ext cx="519409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ДАННЫЕ ТЕСТИРОВАНИЯ (заявители выбирают язык сдачи тестирования, профильные предметы, места сдачи и время тестирования)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9484001" y="5914018"/>
                    <a:ext cx="2618081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Вся информация будет доступна в личном кабинете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5676276" y="3311607"/>
                    <a:ext cx="6425806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ДРУГИЕ ДАННЫЕ (заявители заполняют номера мобильных телефонов, данные по международным сертификатам (при наличии), данные об инвалидности (при наличии))</a:t>
                    </a:r>
                    <a:endParaRPr lang="ru-RU" sz="1600" dirty="0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Прямоугольник 75"/>
                  <p:cNvSpPr/>
                  <p:nvPr/>
                </p:nvSpPr>
                <p:spPr>
                  <a:xfrm rot="10800000">
                    <a:off x="7721210" y="5816997"/>
                    <a:ext cx="216277" cy="405348"/>
                  </a:xfrm>
                  <a:prstGeom prst="rect">
                    <a:avLst/>
                  </a:prstGeom>
                  <a:solidFill>
                    <a:srgbClr val="B8D0E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рямоугольник 76"/>
                  <p:cNvSpPr/>
                  <p:nvPr/>
                </p:nvSpPr>
                <p:spPr>
                  <a:xfrm rot="16200000">
                    <a:off x="8275431" y="5879415"/>
                    <a:ext cx="221123" cy="901055"/>
                  </a:xfrm>
                  <a:prstGeom prst="rect">
                    <a:avLst/>
                  </a:prstGeom>
                  <a:solidFill>
                    <a:srgbClr val="8FAF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Овал 77"/>
                  <p:cNvSpPr/>
                  <p:nvPr/>
                </p:nvSpPr>
                <p:spPr>
                  <a:xfrm>
                    <a:off x="7578018" y="6103044"/>
                    <a:ext cx="468548" cy="479047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r>
                      <a:rPr lang="ru-RU" sz="1600" dirty="0" smtClean="0">
                        <a:latin typeface="Palatino Linotype" panose="02040502050505030304" pitchFamily="18" charset="0"/>
                      </a:rPr>
                      <a:t>7</a:t>
                    </a:r>
                    <a:endParaRPr lang="ru-RU" sz="1600" dirty="0">
                      <a:latin typeface="Palatino Linotype" panose="02040502050505030304" pitchFamily="18" charset="0"/>
                    </a:endParaRPr>
                  </a:p>
                </p:txBody>
              </p:sp>
              <p:sp>
                <p:nvSpPr>
                  <p:cNvPr id="79" name="Овал 78"/>
                  <p:cNvSpPr/>
                  <p:nvPr/>
                </p:nvSpPr>
                <p:spPr>
                  <a:xfrm>
                    <a:off x="8763825" y="6003455"/>
                    <a:ext cx="648759" cy="663296"/>
                  </a:xfrm>
                  <a:prstGeom prst="ellipse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281" tIns="46141" rIns="92281" bIns="46141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220361" y="5052828"/>
                    <a:ext cx="3807233" cy="831847"/>
                  </a:xfrm>
                  <a:prstGeom prst="rect">
                    <a:avLst/>
                  </a:prstGeom>
                  <a:noFill/>
                </p:spPr>
                <p:txBody>
                  <a:bodyPr wrap="square" lIns="92281" tIns="46141" rIns="92281" bIns="46141" rtlCol="0">
                    <a:spAutoFit/>
                  </a:bodyPr>
                  <a:lstStyle/>
                  <a:p>
                    <a:pPr algn="just"/>
                    <a:r>
                      <a:rPr lang="ru-RU" sz="1600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ОПЛАТА, Стоимость тестирования – </a:t>
                    </a:r>
                    <a:r>
                      <a:rPr lang="ru-RU" sz="1600" b="1" dirty="0" smtClean="0">
                        <a:solidFill>
                          <a:schemeClr val="tx2"/>
                        </a:solidFill>
                        <a:latin typeface="Palatino Linotype" panose="02040502050505030304" pitchFamily="18" charset="0"/>
                        <a:cs typeface="Arial" panose="020B0604020202020204" pitchFamily="34" charset="0"/>
                      </a:rPr>
                      <a:t>5640 тенге (оплату необходимо произвести в течение часа)</a:t>
                    </a:r>
                    <a:endParaRPr lang="ru-RU" sz="1600" i="1" dirty="0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83" name="Picture 26"/>
                <p:cNvPicPr>
                  <a:picLocks noChangeAspect="1"/>
                </p:cNvPicPr>
                <p:nvPr/>
              </p:nvPicPr>
              <p:blipFill>
                <a:blip r:embed="rId6" cstate="print">
                  <a:biLevel thresh="50000"/>
                </a:blip>
                <a:srcRect/>
                <a:stretch>
                  <a:fillRect/>
                </a:stretch>
              </p:blipFill>
              <p:spPr>
                <a:xfrm>
                  <a:off x="3783660" y="2748885"/>
                  <a:ext cx="367819" cy="368539"/>
                </a:xfrm>
                <a:prstGeom prst="rect">
                  <a:avLst/>
                </a:prstGeom>
              </p:spPr>
            </p:pic>
          </p:grpSp>
          <p:pic>
            <p:nvPicPr>
              <p:cNvPr id="84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373" t="47496" r="46045" b="45340"/>
              <a:stretch>
                <a:fillRect/>
              </a:stretch>
            </p:blipFill>
            <p:spPr bwMode="auto">
              <a:xfrm>
                <a:off x="7663022" y="5277278"/>
                <a:ext cx="329057" cy="370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2" t="69708" r="45965" b="22963"/>
            <a:stretch>
              <a:fillRect/>
            </a:stretch>
          </p:blipFill>
          <p:spPr bwMode="auto">
            <a:xfrm>
              <a:off x="8897158" y="6094687"/>
              <a:ext cx="362435" cy="468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23461" y="5818816"/>
            <a:ext cx="6102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дети-инвалиды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нарушениями зрения,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слуха, функций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 установлении инвалидности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приема заявлений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88" y="4616911"/>
            <a:ext cx="61023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 smtClean="0">
                <a:latin typeface="Palatino Linotype" panose="02040502050505030304" pitchFamily="18" charset="0"/>
              </a:rPr>
              <a:t>Вниманию тестируемых: </a:t>
            </a:r>
            <a:endParaRPr lang="en-US" sz="1600" b="1" u="sng" dirty="0" smtClean="0">
              <a:latin typeface="Palatino Linotype" panose="02040502050505030304" pitchFamily="18" charset="0"/>
            </a:endParaRPr>
          </a:p>
          <a:p>
            <a:pPr algn="just"/>
            <a:r>
              <a:rPr lang="en-US" sz="1600" dirty="0" smtClean="0">
                <a:latin typeface="Palatino Linotype" panose="02040502050505030304" pitchFamily="18" charset="0"/>
              </a:rPr>
              <a:t>* ознакомиться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инструкцией и Правилами ЕНТ;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Palatino Linotype" panose="02040502050505030304" pitchFamily="18" charset="0"/>
              </a:rPr>
              <a:t>*  после подачи заявления необходимо </a:t>
            </a:r>
            <a:r>
              <a:rPr lang="en-US" sz="1600" dirty="0">
                <a:latin typeface="Palatino Linotype" panose="02040502050505030304" pitchFamily="18" charset="0"/>
              </a:rPr>
              <a:t>сохранить Ваш логин и пароль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515" y="-17636"/>
            <a:ext cx="12240000" cy="936000"/>
          </a:xfrm>
          <a:prstGeom prst="rect">
            <a:avLst/>
          </a:prstGeom>
          <a:solidFill>
            <a:srgbClr val="E4C29C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204700" cy="918364"/>
          </a:xfrm>
        </p:spPr>
        <p:txBody>
          <a:bodyPr>
            <a:normAutofit fontScale="90000"/>
          </a:bodyPr>
          <a:lstStyle/>
          <a:p>
            <a:br>
              <a:rPr lang="en-US" sz="3000" b="1" dirty="0" smtClean="0">
                <a:latin typeface="Palatino Linotype" panose="02040502050505030304" pitchFamily="18" charset="0"/>
              </a:rPr>
            </a:br>
            <a:r>
              <a:rPr lang="en-US" sz="3000" b="1" dirty="0" smtClean="0">
                <a:latin typeface="Palatino Linotype" panose="02040502050505030304" pitchFamily="18" charset="0"/>
              </a:rPr>
              <a:t>Формат ЕНТ - 2022</a:t>
            </a:r>
            <a:br>
              <a:rPr lang="en-US" sz="3000" b="1" dirty="0">
                <a:latin typeface="Palatino Linotype" panose="02040502050505030304" pitchFamily="18" charset="0"/>
              </a:rPr>
            </a:br>
            <a:endParaRPr lang="ru-RU" sz="3000" b="1" dirty="0">
              <a:latin typeface="Palatino Linotype" panose="02040502050505030304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1420393" y="1385650"/>
            <a:ext cx="9433048" cy="4777018"/>
            <a:chOff x="1385826" y="1122248"/>
            <a:chExt cx="9433048" cy="477701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818306" y="1122248"/>
              <a:ext cx="2784544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818305" y="2370674"/>
              <a:ext cx="2801170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386427" y="1122248"/>
              <a:ext cx="2783947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386427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554367" y="1122248"/>
              <a:ext cx="2736115" cy="129147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537742" y="2370674"/>
              <a:ext cx="2783947" cy="24968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7" name="TextBox 13"/>
            <p:cNvSpPr txBox="1"/>
            <p:nvPr/>
          </p:nvSpPr>
          <p:spPr>
            <a:xfrm>
              <a:off x="1601850" y="1313401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15</a:t>
              </a:r>
              <a:endParaRPr lang="ru-RU" altLang="ko-KR" sz="4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14"/>
            <p:cNvSpPr txBox="1"/>
            <p:nvPr/>
          </p:nvSpPr>
          <p:spPr>
            <a:xfrm>
              <a:off x="4770202" y="129075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20</a:t>
              </a:r>
              <a:endParaRPr lang="ru-RU" altLang="ko-KR" sz="4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TextBox 15"/>
            <p:cNvSpPr txBox="1"/>
            <p:nvPr/>
          </p:nvSpPr>
          <p:spPr>
            <a:xfrm>
              <a:off x="8010562" y="129075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35</a:t>
              </a:r>
              <a:endParaRPr lang="ru-RU" altLang="ko-KR" sz="44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TextBox 16"/>
            <p:cNvSpPr txBox="1"/>
            <p:nvPr/>
          </p:nvSpPr>
          <p:spPr>
            <a:xfrm>
              <a:off x="2465946" y="1434770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ТЕСТОВЫХ  ЗАДАНИЙ</a:t>
              </a:r>
              <a:endParaRPr lang="ru-RU" altLang="ko-KR" sz="1600" b="1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17"/>
            <p:cNvSpPr txBox="1"/>
            <p:nvPr/>
          </p:nvSpPr>
          <p:spPr>
            <a:xfrm>
              <a:off x="563429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ТЕСТОВЫХ  ЗАДАНИЙ</a:t>
              </a:r>
              <a:endParaRPr lang="ru-RU" altLang="ko-KR" sz="1600" b="1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18"/>
            <p:cNvSpPr txBox="1"/>
            <p:nvPr/>
          </p:nvSpPr>
          <p:spPr>
            <a:xfrm>
              <a:off x="8874658" y="1426059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latin typeface="Palatino Linotype" panose="02040502050505030304" pitchFamily="18" charset="0"/>
                  <a:cs typeface="Arial" panose="020B0604020202020204" pitchFamily="34" charset="0"/>
                </a:rPr>
                <a:t>ТЕСТОВЫХ  ЗАДАНИЙ</a:t>
              </a:r>
              <a:endParaRPr lang="ru-RU" altLang="ko-KR" sz="1600" b="1" dirty="0"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19"/>
            <p:cNvSpPr txBox="1"/>
            <p:nvPr/>
          </p:nvSpPr>
          <p:spPr>
            <a:xfrm>
              <a:off x="138582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   - ИСТОРИЯ                                                    КАЗАХСТАНА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20"/>
            <p:cNvSpPr txBox="1"/>
            <p:nvPr/>
          </p:nvSpPr>
          <p:spPr>
            <a:xfrm>
              <a:off x="1457834" y="3452735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- МАТЕМАТИЧЕСКАЯ ГРАМОТНОСТЬ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21"/>
            <p:cNvSpPr txBox="1"/>
            <p:nvPr/>
          </p:nvSpPr>
          <p:spPr>
            <a:xfrm>
              <a:off x="4626186" y="2660647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- ГРАМОТНОСТЬ ЧТЕНИЯ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22"/>
            <p:cNvSpPr txBox="1"/>
            <p:nvPr/>
          </p:nvSpPr>
          <p:spPr>
            <a:xfrm>
              <a:off x="7866546" y="2658906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   - </a:t>
              </a:r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1-Й ПРОФИЛЬНЫЙ ПРЕДМЕТ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23"/>
            <p:cNvSpPr txBox="1"/>
            <p:nvPr/>
          </p:nvSpPr>
          <p:spPr>
            <a:xfrm>
              <a:off x="7866546" y="3450994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   - 2-Й ПРОФИЛЬНЫЙ ПРЕДМЕТ</a:t>
              </a:r>
              <a:endPara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24"/>
            <p:cNvSpPr txBox="1"/>
            <p:nvPr/>
          </p:nvSpPr>
          <p:spPr>
            <a:xfrm>
              <a:off x="1808846" y="5129825"/>
              <a:ext cx="2088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rgbClr val="7030A0"/>
                  </a:solidFill>
                  <a:latin typeface="Palatino Linotype" panose="02040502050505030304" pitchFamily="18" charset="0"/>
                  <a:cs typeface="Segoe UI" panose="020B0502040204020203" pitchFamily="34" charset="0"/>
                </a:rPr>
                <a:t>ВСЕГО</a:t>
              </a:r>
              <a:endParaRPr lang="ru-RU" altLang="ko-KR" sz="4400" b="1" dirty="0">
                <a:solidFill>
                  <a:srgbClr val="7030A0"/>
                </a:solidFill>
                <a:latin typeface="Palatino Linotype" panose="0204050205050503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554179" y="5035170"/>
              <a:ext cx="2808311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0" name="TextBox 26"/>
            <p:cNvSpPr txBox="1"/>
            <p:nvPr/>
          </p:nvSpPr>
          <p:spPr>
            <a:xfrm>
              <a:off x="4770202" y="5170475"/>
              <a:ext cx="17281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dirty="0" smtClean="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ТЕСТОВЫХ  ЗАДАНИЙ</a:t>
              </a:r>
              <a:endParaRPr lang="ru-RU" altLang="ko-KR" sz="1600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27"/>
            <p:cNvSpPr txBox="1"/>
            <p:nvPr/>
          </p:nvSpPr>
          <p:spPr>
            <a:xfrm>
              <a:off x="6138354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120</a:t>
              </a:r>
              <a:endParaRPr lang="ru-RU" altLang="ko-KR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818903" y="5035170"/>
              <a:ext cx="2783947" cy="86409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3" name="TextBox 29"/>
            <p:cNvSpPr txBox="1"/>
            <p:nvPr/>
          </p:nvSpPr>
          <p:spPr>
            <a:xfrm>
              <a:off x="8010562" y="52726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 smtClean="0">
                  <a:solidFill>
                    <a:schemeClr val="bg1"/>
                  </a:solidFill>
                  <a:latin typeface="Palatino Linotype" panose="02040502050505030304" pitchFamily="18" charset="0"/>
                  <a:cs typeface="Arial" panose="020B0604020202020204" pitchFamily="34" charset="0"/>
                </a:rPr>
                <a:t>БАЛЛОВ</a:t>
              </a:r>
              <a:endParaRPr lang="ru-RU" altLang="ko-KR" sz="1600" b="1" dirty="0">
                <a:solidFill>
                  <a:schemeClr val="bg1"/>
                </a:solidFill>
                <a:latin typeface="Palatino Linotype" panose="020405020505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30"/>
            <p:cNvSpPr txBox="1"/>
            <p:nvPr/>
          </p:nvSpPr>
          <p:spPr>
            <a:xfrm>
              <a:off x="9331071" y="503517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7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965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44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140</a:t>
              </a:r>
              <a:endParaRPr lang="ru-RU" altLang="ko-KR" sz="4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23628</Words>
  <Application>WPS Presentation</Application>
  <PresentationFormat>Произвольный</PresentationFormat>
  <Paragraphs>1399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Palatino Linotype</vt:lpstr>
      <vt:lpstr>Calibri Light</vt:lpstr>
      <vt:lpstr>Times New Roman</vt:lpstr>
      <vt:lpstr>Segoe UI</vt:lpstr>
      <vt:lpstr>Calibri</vt:lpstr>
      <vt:lpstr>Microsoft YaHei</vt:lpstr>
      <vt:lpstr>Arial Unicode MS</vt:lpstr>
      <vt:lpstr>Times New Roman</vt:lpstr>
      <vt:lpstr>Segoe UI Black</vt:lpstr>
      <vt:lpstr>Тема Office</vt:lpstr>
      <vt:lpstr>PowerPoint 演示文稿</vt:lpstr>
      <vt:lpstr>Единое национальное тестирование - 2022</vt:lpstr>
      <vt:lpstr>Единое национальное тестирование - 2022</vt:lpstr>
      <vt:lpstr>Единое национальное тестирование - 2022</vt:lpstr>
      <vt:lpstr>Единое национальное тестирование - 2022</vt:lpstr>
      <vt:lpstr>PowerPoint 演示文稿</vt:lpstr>
      <vt:lpstr> Участники тестирования</vt:lpstr>
      <vt:lpstr>PowerPoint 演示文稿</vt:lpstr>
      <vt:lpstr> Формат ЕНТ - 2022 </vt:lpstr>
      <vt:lpstr> Форма тестовых заданий  </vt:lpstr>
      <vt:lpstr>Единое национальное тестирование - 2022</vt:lpstr>
      <vt:lpstr>Пример тестовых заданий на основе контекста  по Истории Казахстана</vt:lpstr>
      <vt:lpstr>Время тестирования и перерывы</vt:lpstr>
      <vt:lpstr>Запуск на тестирование</vt:lpstr>
      <vt:lpstr>  Единое национальное тестирование - 2022</vt:lpstr>
      <vt:lpstr>   Единое национальное тестирование - 2022</vt:lpstr>
      <vt:lpstr>Единое национальное тестирование - 2022</vt:lpstr>
      <vt:lpstr>   Единое национальное тестирование - 2022</vt:lpstr>
      <vt:lpstr>Единое национальное тестирование - 2022</vt:lpstr>
      <vt:lpstr>PowerPoint 演示文稿</vt:lpstr>
      <vt:lpstr> Перечень ГОП с указанием профильных предметов единого национального тестирования </vt:lpstr>
      <vt:lpstr>PowerPoint 演示文稿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Перечень ГОП с указанием профильных предметов единого национального тестирования</vt:lpstr>
      <vt:lpstr>Единое национальное тестирование - 2022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Елена</cp:lastModifiedBy>
  <cp:revision>173</cp:revision>
  <cp:lastPrinted>2021-12-24T06:29:00Z</cp:lastPrinted>
  <dcterms:created xsi:type="dcterms:W3CDTF">2021-11-19T05:52:00Z</dcterms:created>
  <dcterms:modified xsi:type="dcterms:W3CDTF">2021-12-27T13:11:05Z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66FA8BEB0127425D99BF2AB059F713B5</vt:lpwstr>
  </property>
  <property fmtid="{D5CDD505-2E9C-101B-9397-08002B2CF9AE}" pid="3" name="KSOProductBuildVer">
    <vt:lpwstr>1049-11.2.0.10382</vt:lpwstr>
  </property>
</Properties>
</file>