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19" r:id="rId5"/>
    <p:sldId id="303" r:id="rId6"/>
    <p:sldId id="306" r:id="rId7"/>
    <p:sldId id="304" r:id="rId8"/>
    <p:sldId id="307" r:id="rId9"/>
    <p:sldId id="281" r:id="rId10"/>
    <p:sldId id="295" r:id="rId11"/>
    <p:sldId id="300" r:id="rId12"/>
  </p:sldIdLst>
  <p:sldSz cx="12190413" cy="6859588"/>
  <p:notesSz cx="6761163" cy="9942513"/>
  <p:defaultTextStyle>
    <a:defPPr>
      <a:defRPr lang="ru-RU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A042"/>
    <a:srgbClr val="91B44A"/>
    <a:srgbClr val="8FAFD5"/>
    <a:srgbClr val="5B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 varScale="1">
        <p:scale>
          <a:sx n="108" d="100"/>
          <a:sy n="108" d="100"/>
        </p:scale>
        <p:origin x="678" y="120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926"/>
            <a:ext cx="10361851" cy="147036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3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5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6"/>
            <a:ext cx="10361851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8" y="1535469"/>
            <a:ext cx="5388332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8" y="2175378"/>
            <a:ext cx="5388332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4" y="273112"/>
            <a:ext cx="4010562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21"/>
            <a:ext cx="6814779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3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10" indent="0">
              <a:buNone/>
              <a:defRPr sz="2400"/>
            </a:lvl3pPr>
            <a:lvl4pPr marL="1371464" indent="0">
              <a:buNone/>
              <a:defRPr sz="2000"/>
            </a:lvl4pPr>
            <a:lvl5pPr marL="1828619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8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7824"/>
            <a:ext cx="3860297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7" indent="-285722" algn="l" defTabSz="9143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6" algn="l" defTabSz="9143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6" algn="l" defTabSz="9143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6" algn="l" defTabSz="9143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9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703512" y="404664"/>
            <a:ext cx="9216230" cy="5847166"/>
            <a:chOff x="1698431" y="399439"/>
            <a:chExt cx="9216230" cy="5847165"/>
          </a:xfrm>
        </p:grpSpPr>
        <p:sp>
          <p:nvSpPr>
            <p:cNvPr id="6" name="TextBox 5"/>
            <p:cNvSpPr txBox="1"/>
            <p:nvPr/>
          </p:nvSpPr>
          <p:spPr>
            <a:xfrm>
              <a:off x="1698431" y="399439"/>
              <a:ext cx="9216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КАЗАХСТАН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98431" y="2522802"/>
              <a:ext cx="91450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ЕДИНОЕ </a:t>
              </a:r>
            </a:p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НАЦИОНАЛЬНОЕ ТЕСТИРОВАНИЕ-2021 </a:t>
              </a:r>
            </a:p>
            <a:p>
              <a:pPr algn="ctr"/>
              <a:r>
                <a:rPr lang="ru-RU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ЭЛЕКТРОННОМ ФОРМАТЕ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34535" y="5877272"/>
              <a:ext cx="7272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03512" y="804774"/>
            <a:ext cx="9216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 ТЕСТИРОВАНИЯ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1241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1244"/>
            <a:ext cx="10971371" cy="1142851"/>
          </a:xfrm>
        </p:spPr>
        <p:txBody>
          <a:bodyPr>
            <a:normAutofit/>
          </a:bodyPr>
          <a:lstStyle/>
          <a:p>
            <a:r>
              <a:rPr lang="kk-KZ" sz="3200" dirty="0">
                <a:solidFill>
                  <a:schemeClr val="bg1"/>
                </a:solidFill>
                <a:latin typeface="Palatino Linotype" pitchFamily="18" charset="0"/>
              </a:rPr>
              <a:t>Акты снятия с тестирования</a:t>
            </a:r>
            <a:endParaRPr lang="ru-RU" sz="3200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21" y="1451134"/>
            <a:ext cx="11030301" cy="5002995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обнаружения в ходе допуска подставного лица, при допуске к тестированию составляется акт обнаружения постороннего лица, сам поступающий к данному тестированию не допускается.</a:t>
            </a:r>
          </a:p>
          <a:p>
            <a:endParaRPr lang="ru-R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обнаружении запрещенного предмета металлоискателем составляется Акт «о выводе из здания поступающего, у которого обнаружен запрещенный предмет». Поступающий к данному тестированию не допускается.</a:t>
            </a:r>
          </a:p>
          <a:p>
            <a:endParaRPr lang="ru-R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установления факта применения запрещенного предмета или нарушения правил поведения во время тестирования составляется Акт «о конфискации запрещенного предмета в аудитории и исключении из аудитории поступающего, нарушившего правила поведения».</a:t>
            </a:r>
          </a:p>
        </p:txBody>
      </p:sp>
    </p:spTree>
    <p:extLst>
      <p:ext uri="{BB962C8B-B14F-4D97-AF65-F5344CB8AC3E}">
        <p14:creationId xmlns:p14="http://schemas.microsoft.com/office/powerpoint/2010/main" val="705941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69148" y="869728"/>
            <a:ext cx="9649071" cy="5089459"/>
            <a:chOff x="-270324" y="935666"/>
            <a:chExt cx="9649072" cy="5091301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7F65CAB3-8DED-41AD-AF86-26CA05225718}"/>
                </a:ext>
              </a:extLst>
            </p:cNvPr>
            <p:cNvSpPr/>
            <p:nvPr/>
          </p:nvSpPr>
          <p:spPr>
            <a:xfrm>
              <a:off x="2970036" y="935666"/>
              <a:ext cx="3166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914219">
                <a:defRPr sz="1862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ru-RU" sz="3600" b="1" dirty="0">
                  <a:solidFill>
                    <a:srgbClr val="C0504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АПЕЛЛЯЦИЯ</a:t>
              </a:r>
            </a:p>
          </p:txBody>
        </p:sp>
        <p:grpSp>
          <p:nvGrpSpPr>
            <p:cNvPr id="4" name="Группа 17"/>
            <p:cNvGrpSpPr/>
            <p:nvPr/>
          </p:nvGrpSpPr>
          <p:grpSpPr>
            <a:xfrm>
              <a:off x="-270324" y="3063382"/>
              <a:ext cx="9649072" cy="2963585"/>
              <a:chOff x="-324544" y="3063382"/>
              <a:chExt cx="9649072" cy="2963585"/>
            </a:xfrm>
          </p:grpSpPr>
          <p:sp>
            <p:nvSpPr>
              <p:cNvPr id="13" name="Скругленный прямоугольник 12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644008" y="3063382"/>
                <a:ext cx="4680520" cy="296358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По техническим причинам заявление на апелляцию подается поступающим во время тестирования.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В случае обнаружения поступающим отсутствия в договоре тестового задания фрагмента (текста, чертежей, рисунков, таблиц), необходимого для определения правильного ответа, делается отметка в приложении «техническая апелляция» на экране.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При подаче заявки по техническим причинам программа обнаруживает ошибку (делает скриншот).</a:t>
                </a:r>
              </a:p>
            </p:txBody>
          </p:sp>
          <p:sp>
            <p:nvSpPr>
              <p:cNvPr id="14" name="Скругленный прямоугольник 13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-324544" y="3063382"/>
                <a:ext cx="4680000" cy="2725136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Апелляция по содержанию тестовых заданий рассматривается в случаях несоответствия правильного ответа коду правильных ответов, отсутствия правильного ответа, наличия в тестовых заданиях на выбор одного правильного ответа более одного правильного ответа, неправильного построения тестового задания.</a:t>
                </a:r>
              </a:p>
              <a:p>
                <a:pPr marL="171433" indent="-171433" algn="just" defTabSz="914219">
                  <a:buFont typeface="Wingdings" panose="05000000000000000000" pitchFamily="2" charset="2"/>
                  <a:buChar char="v"/>
                </a:pPr>
                <a:r>
                  <a:rPr lang="ru-RU" sz="1400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Заявление на апелляцию по содержанию тестовых заданий подается в течение 30 минут после окончания тестирования.</a:t>
                </a:r>
                <a:endParaRPr lang="kk-KZ" sz="1400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Группа 6"/>
            <p:cNvGrpSpPr/>
            <p:nvPr/>
          </p:nvGrpSpPr>
          <p:grpSpPr>
            <a:xfrm>
              <a:off x="351278" y="1958637"/>
              <a:ext cx="8307391" cy="646481"/>
              <a:chOff x="189819" y="1958637"/>
              <a:chExt cx="8307391" cy="646481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189819" y="1958637"/>
                <a:ext cx="3662768" cy="64648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219"/>
                <a:r>
                  <a:rPr lang="kk-KZ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СОДЕРЖАНИЮ ТЕСТОВЫХ ЗАДАНИЙ</a:t>
                </a:r>
                <a:endParaRPr lang="ru-RU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0489A6B-C36E-4660-A937-242551757631}"/>
                  </a:ext>
                </a:extLst>
              </p:cNvPr>
              <p:cNvSpPr/>
              <p:nvPr/>
            </p:nvSpPr>
            <p:spPr>
              <a:xfrm>
                <a:off x="4870016" y="2089535"/>
                <a:ext cx="3627194" cy="3694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defTabSz="914219"/>
                <a:r>
                  <a:rPr lang="kk-KZ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ПО ТЕХНИЧЕСКОЙ ПРИЧИНЕ</a:t>
                </a:r>
                <a:endParaRPr lang="ru-RU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Группа 15"/>
            <p:cNvGrpSpPr/>
            <p:nvPr/>
          </p:nvGrpSpPr>
          <p:grpSpPr>
            <a:xfrm>
              <a:off x="3370139" y="1582031"/>
              <a:ext cx="2403722" cy="361747"/>
              <a:chOff x="3424439" y="1582031"/>
              <a:chExt cx="2403722" cy="361747"/>
            </a:xfrm>
          </p:grpSpPr>
          <p:cxnSp>
            <p:nvCxnSpPr>
              <p:cNvPr id="9" name="Прямая со стрелкой 8"/>
              <p:cNvCxnSpPr/>
              <p:nvPr/>
            </p:nvCxnSpPr>
            <p:spPr>
              <a:xfrm rot="16200000" flipH="1" flipV="1">
                <a:off x="3402264" y="1604206"/>
                <a:ext cx="361747" cy="317397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/>
              <p:nvPr/>
            </p:nvCxnSpPr>
            <p:spPr>
              <a:xfrm>
                <a:off x="5480122" y="1607006"/>
                <a:ext cx="348039" cy="336772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Трапеция 6"/>
            <p:cNvSpPr/>
            <p:nvPr/>
          </p:nvSpPr>
          <p:spPr>
            <a:xfrm>
              <a:off x="2843807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19"/>
              <a:endParaRPr lang="ru-RU" sz="28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Трапеция 7"/>
            <p:cNvSpPr/>
            <p:nvPr/>
          </p:nvSpPr>
          <p:spPr>
            <a:xfrm>
              <a:off x="5868144" y="2807876"/>
              <a:ext cx="432048" cy="21602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19"/>
              <a:endParaRPr lang="ru-RU" sz="280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" y="1246"/>
            <a:ext cx="12190413" cy="8846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5" rIns="68568" bIns="34285" rtlCol="0" anchor="ctr"/>
          <a:lstStyle/>
          <a:p>
            <a:pPr algn="ctr" defTabSz="914219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46474" y="5943014"/>
            <a:ext cx="9374791" cy="646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19"/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 возникновении ситуации, связанной с простоем или отказом программы, в обязательном порядке составляется соответствующий акт.</a:t>
            </a:r>
          </a:p>
        </p:txBody>
      </p:sp>
    </p:spTree>
    <p:extLst>
      <p:ext uri="{BB962C8B-B14F-4D97-AF65-F5344CB8AC3E}">
        <p14:creationId xmlns:p14="http://schemas.microsoft.com/office/powerpoint/2010/main" val="83252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1" y="-1"/>
            <a:ext cx="12190413" cy="8369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05AD07A-B113-474B-B149-564E377BA06A}"/>
              </a:ext>
            </a:extLst>
          </p:cNvPr>
          <p:cNvSpPr/>
          <p:nvPr/>
        </p:nvSpPr>
        <p:spPr>
          <a:xfrm>
            <a:off x="2566814" y="993316"/>
            <a:ext cx="3297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ПРИЕМА </a:t>
            </a:r>
          </a:p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ЗАЯВЛЕНИЙ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2DAF0C-90EC-43C8-9807-B92937EBA311}"/>
              </a:ext>
            </a:extLst>
          </p:cNvPr>
          <p:cNvSpPr/>
          <p:nvPr/>
        </p:nvSpPr>
        <p:spPr>
          <a:xfrm>
            <a:off x="334566" y="1701202"/>
            <a:ext cx="1944216" cy="47047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F65CAB3-8DED-41AD-AF86-26CA05225718}"/>
              </a:ext>
            </a:extLst>
          </p:cNvPr>
          <p:cNvSpPr/>
          <p:nvPr/>
        </p:nvSpPr>
        <p:spPr>
          <a:xfrm>
            <a:off x="838622" y="1989634"/>
            <a:ext cx="990977" cy="584775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март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58D335-412A-48D8-9989-5CC30EF5BFEB}"/>
              </a:ext>
            </a:extLst>
          </p:cNvPr>
          <p:cNvSpPr/>
          <p:nvPr/>
        </p:nvSpPr>
        <p:spPr>
          <a:xfrm>
            <a:off x="550590" y="3651995"/>
            <a:ext cx="1500732" cy="1077218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апрель-</a:t>
            </a: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sz="32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июнь</a:t>
            </a:r>
            <a:endParaRPr lang="ru-RU" sz="3200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889957" y="3429794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2661449" y="1905446"/>
            <a:ext cx="31679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 5 марта </a:t>
            </a:r>
            <a:endParaRPr lang="ru-RU" sz="24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E2E0840-9350-41C3-823F-96A82D1B31BF}"/>
              </a:ext>
            </a:extLst>
          </p:cNvPr>
          <p:cNvSpPr/>
          <p:nvPr/>
        </p:nvSpPr>
        <p:spPr>
          <a:xfrm>
            <a:off x="7116953" y="993316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СРОКИ ПРОВЕДЕНИЯ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2759793" y="3842305"/>
            <a:ext cx="3129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26 марта – 10 июня </a:t>
            </a:r>
          </a:p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2021 года 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6502753" y="1905446"/>
            <a:ext cx="2975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 марта – 10 апреля 2021 года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6497266" y="3861842"/>
            <a:ext cx="2736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 апреля - 30 июня 2021 года 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59567" y="221965"/>
            <a:ext cx="11471281" cy="432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СРОКИ ПРОВЕДЕНИЯ ЕНТ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89957" y="5446018"/>
            <a:ext cx="8831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2E0840-9350-41C3-823F-96A82D1B31BF}"/>
              </a:ext>
            </a:extLst>
          </p:cNvPr>
          <p:cNvSpPr/>
          <p:nvPr/>
        </p:nvSpPr>
        <p:spPr>
          <a:xfrm>
            <a:off x="9907461" y="976355"/>
            <a:ext cx="1952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КОЛ-ВО ПОПЫТОК</a:t>
            </a:r>
            <a:endParaRPr lang="ru-RU" sz="20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0188000" y="1866522"/>
            <a:ext cx="13917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попытка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0188000" y="3775105"/>
            <a:ext cx="13681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91B4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попытки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30910" y="5882703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i="1" dirty="0">
                <a:solidFill>
                  <a:srgbClr val="FF0000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*</a:t>
            </a:r>
            <a:r>
              <a:rPr lang="kk-KZ" sz="1400" b="1" i="1" dirty="0">
                <a:solidFill>
                  <a:srgbClr val="81A04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 </a:t>
            </a:r>
            <a:r>
              <a:rPr lang="kk-KZ" sz="1400" b="1" i="1" dirty="0">
                <a:solidFill>
                  <a:schemeClr val="tx2"/>
                </a:solidFill>
                <a:latin typeface="Arial" pitchFamily="34" charset="0"/>
                <a:ea typeface="Segoe UI Black" pitchFamily="34" charset="0"/>
                <a:cs typeface="Arial" pitchFamily="34" charset="0"/>
              </a:rPr>
              <a:t>С наилучшим результатом ЕНТ из двух тестирований можно участвовать в конкурсе на присуждение образовательных грантов</a:t>
            </a:r>
            <a:endParaRPr lang="ru-RU" sz="1400" b="1" i="1" dirty="0">
              <a:solidFill>
                <a:schemeClr val="tx2"/>
              </a:solidFill>
              <a:latin typeface="Arial" pitchFamily="34" charset="0"/>
              <a:ea typeface="Segoe UI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0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grpSp>
        <p:nvGrpSpPr>
          <p:cNvPr id="2" name="Группа 37"/>
          <p:cNvGrpSpPr/>
          <p:nvPr/>
        </p:nvGrpSpPr>
        <p:grpSpPr>
          <a:xfrm>
            <a:off x="1055303" y="1635372"/>
            <a:ext cx="10079808" cy="4690678"/>
            <a:chOff x="1055440" y="1634990"/>
            <a:chExt cx="10081120" cy="4689593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id="{5F390D66-A7E3-4334-B267-9DEE2AB5FCE4}"/>
                </a:ext>
              </a:extLst>
            </p:cNvPr>
            <p:cNvSpPr/>
            <p:nvPr/>
          </p:nvSpPr>
          <p:spPr>
            <a:xfrm>
              <a:off x="4844839" y="2092848"/>
              <a:ext cx="2532087" cy="2532087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id="{5B8689E3-AE4A-4C9E-AC96-5FBCC753EFD9}"/>
                </a:ext>
              </a:extLst>
            </p:cNvPr>
            <p:cNvSpPr/>
            <p:nvPr/>
          </p:nvSpPr>
          <p:spPr>
            <a:xfrm rot="16200000">
              <a:off x="3495322" y="3057824"/>
              <a:ext cx="698477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5400000">
              <a:off x="8027966" y="3057824"/>
              <a:ext cx="698476" cy="60213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5958DA-62EF-4D96-8DDB-872D8223EDE3}"/>
                </a:ext>
              </a:extLst>
            </p:cNvPr>
            <p:cNvSpPr txBox="1"/>
            <p:nvPr/>
          </p:nvSpPr>
          <p:spPr>
            <a:xfrm>
              <a:off x="1082977" y="1668671"/>
              <a:ext cx="3572863" cy="738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Обучающиеся выпускных </a:t>
              </a:r>
            </a:p>
            <a:p>
              <a:r>
                <a:rPr lang="ru-RU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 (12) классов организаций среднего образования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1491824" y="292684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B62FB-4AFA-4D43-A7C0-50A2E5BF55A7}"/>
                </a:ext>
              </a:extLst>
            </p:cNvPr>
            <p:cNvSpPr txBox="1"/>
            <p:nvPr/>
          </p:nvSpPr>
          <p:spPr>
            <a:xfrm>
              <a:off x="1055440" y="4493438"/>
              <a:ext cx="3960440" cy="1384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7032104" y="1634990"/>
              <a:ext cx="4076919" cy="953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C54FC5-92F2-4908-B1EA-0259421ED681}"/>
                </a:ext>
              </a:extLst>
            </p:cNvPr>
            <p:cNvSpPr txBox="1"/>
            <p:nvPr/>
          </p:nvSpPr>
          <p:spPr>
            <a:xfrm>
              <a:off x="6816080" y="4509121"/>
              <a:ext cx="4320480" cy="1815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44A2E-41C0-4A94-BC87-F73915762F2F}"/>
                </a:ext>
              </a:extLst>
            </p:cNvPr>
            <p:cNvSpPr txBox="1"/>
            <p:nvPr/>
          </p:nvSpPr>
          <p:spPr>
            <a:xfrm>
              <a:off x="4871864" y="2758435"/>
              <a:ext cx="2448272" cy="13846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(март)</a:t>
              </a:r>
              <a:r>
                <a:rPr lang="en-US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9480376" y="2909262"/>
              <a:ext cx="1352458" cy="846516"/>
              <a:chOff x="676746" y="2780928"/>
              <a:chExt cx="1352458" cy="846516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8" y="3079762"/>
                <a:ext cx="1345636" cy="25964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780928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3411420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1247299" y="1003416"/>
            <a:ext cx="9647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(10 марта - 10 апреля) для зачисления в вуз на платной основе</a:t>
            </a:r>
            <a:endParaRPr lang="ru-RU" sz="1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1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EECF816-4953-44B7-A5A5-BCB52861BFA3}"/>
              </a:ext>
            </a:extLst>
          </p:cNvPr>
          <p:cNvSpPr/>
          <p:nvPr/>
        </p:nvSpPr>
        <p:spPr>
          <a:xfrm>
            <a:off x="910630" y="909514"/>
            <a:ext cx="10441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ЕНТ (11 апреля – 30 июня) для участия в конкурсе на присуждение образовательного гранта, а также для зачисления в вуз на платной основе</a:t>
            </a:r>
            <a:endParaRPr lang="ru-RU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695310" y="1721082"/>
            <a:ext cx="11108254" cy="5021080"/>
            <a:chOff x="521550" y="1431816"/>
            <a:chExt cx="8332275" cy="3764938"/>
          </a:xfrm>
        </p:grpSpPr>
        <p:sp>
          <p:nvSpPr>
            <p:cNvPr id="5" name="Oval 1">
              <a:extLst>
                <a:ext uri="{FF2B5EF4-FFF2-40B4-BE49-F238E27FC236}">
                  <a16:creationId xmlns:a16="http://schemas.microsoft.com/office/drawing/2014/main" id="{5F390D66-A7E3-4334-B267-9DEE2AB5FCE4}"/>
                </a:ext>
              </a:extLst>
            </p:cNvPr>
            <p:cNvSpPr/>
            <p:nvPr/>
          </p:nvSpPr>
          <p:spPr>
            <a:xfrm>
              <a:off x="3633629" y="1563638"/>
              <a:ext cx="1899065" cy="1899065"/>
            </a:xfrm>
            <a:prstGeom prst="ellipse">
              <a:avLst/>
            </a:prstGeom>
            <a:solidFill>
              <a:schemeClr val="tx2"/>
            </a:solidFill>
            <a:ln w="4445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6" name="Isosceles Triangle 9">
              <a:extLst>
                <a:ext uri="{FF2B5EF4-FFF2-40B4-BE49-F238E27FC236}">
                  <a16:creationId xmlns:a16="http://schemas.microsoft.com/office/drawing/2014/main" id="{5B8689E3-AE4A-4C9E-AC96-5FBCC753EFD9}"/>
                </a:ext>
              </a:extLst>
            </p:cNvPr>
            <p:cNvSpPr/>
            <p:nvPr/>
          </p:nvSpPr>
          <p:spPr>
            <a:xfrm rot="16200000">
              <a:off x="2621492" y="2294778"/>
              <a:ext cx="523858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7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5400000">
              <a:off x="6020975" y="2294778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5958DA-62EF-4D96-8DDB-872D8223EDE3}"/>
                </a:ext>
              </a:extLst>
            </p:cNvPr>
            <p:cNvSpPr txBox="1"/>
            <p:nvPr/>
          </p:nvSpPr>
          <p:spPr>
            <a:xfrm>
              <a:off x="539552" y="1451560"/>
              <a:ext cx="2679647" cy="392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ko-KR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Выпускники организаций среднего образования текущего года</a:t>
              </a:r>
              <a:endParaRPr lang="ko-KR" altLang="en-US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1118868" y="2196541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3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14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B62FB-4AFA-4D43-A7C0-50A2E5BF55A7}"/>
                </a:ext>
              </a:extLst>
            </p:cNvPr>
            <p:cNvSpPr txBox="1"/>
            <p:nvPr/>
          </p:nvSpPr>
          <p:spPr>
            <a:xfrm>
              <a:off x="521550" y="2931790"/>
              <a:ext cx="2970330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образования, обучавшихся за рубежом, а также лица казахской национальности, не являющиеся гражданами Республики Казахстан, окончившие учебные заведения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зарубежом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5796136" y="1431816"/>
              <a:ext cx="3057689" cy="715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организаций среднего образования прошлых лет,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C54FC5-92F2-4908-B1EA-0259421ED681}"/>
                </a:ext>
              </a:extLst>
            </p:cNvPr>
            <p:cNvSpPr txBox="1"/>
            <p:nvPr/>
          </p:nvSpPr>
          <p:spPr>
            <a:xfrm>
              <a:off x="5580112" y="2931790"/>
              <a:ext cx="3240360" cy="13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Лица, зачисленные в ОВПО по очной форме обучения на платной основе, не набравшие пороговый балл по результатам ЕНТ, с результатами ЕНТ с несоответствующими комбинациями профильных предметов, с аннулированными результатами ЕНТ для дальнейшего зачисления в ОВПО на платной основе в календарном году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44A2E-41C0-4A94-BC87-F73915762F2F}"/>
                </a:ext>
              </a:extLst>
            </p:cNvPr>
            <p:cNvSpPr txBox="1"/>
            <p:nvPr/>
          </p:nvSpPr>
          <p:spPr>
            <a:xfrm>
              <a:off x="3653898" y="2103726"/>
              <a:ext cx="1836204" cy="92311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altLang="ko-KR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УЧАСТНИКИ ЕНТ</a:t>
              </a:r>
            </a:p>
            <a:p>
              <a:pPr algn="ctr"/>
              <a:r>
                <a:rPr lang="kk-KZ" altLang="ko-KR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(апрель-июнь)</a:t>
              </a:r>
              <a:endParaRPr lang="ko-KR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그룹 9">
              <a:extLst>
                <a:ext uri="{FF2B5EF4-FFF2-40B4-BE49-F238E27FC236}">
                  <a16:creationId xmlns:a16="http://schemas.microsoft.com/office/drawing/2014/main" id="{C8D14D8A-C2ED-420C-87A2-BBDAA825675C}"/>
                </a:ext>
              </a:extLst>
            </p:cNvPr>
            <p:cNvGrpSpPr/>
            <p:nvPr/>
          </p:nvGrpSpPr>
          <p:grpSpPr>
            <a:xfrm>
              <a:off x="7110282" y="2183356"/>
              <a:ext cx="1014344" cy="634888"/>
              <a:chOff x="676746" y="2310751"/>
              <a:chExt cx="1352458" cy="846518"/>
            </a:xfr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5" name="Rectangle 14">
                <a:extLst>
                  <a:ext uri="{FF2B5EF4-FFF2-40B4-BE49-F238E27FC236}">
                    <a16:creationId xmlns:a16="http://schemas.microsoft.com/office/drawing/2014/main" id="{6CBC7DF2-E55F-46D1-830B-103806951D9A}"/>
                  </a:ext>
                </a:extLst>
              </p:cNvPr>
              <p:cNvSpPr/>
              <p:nvPr/>
            </p:nvSpPr>
            <p:spPr>
              <a:xfrm>
                <a:off x="683569" y="2609587"/>
                <a:ext cx="1345635" cy="259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6" name="Isosceles Triangle 15">
                <a:extLst>
                  <a:ext uri="{FF2B5EF4-FFF2-40B4-BE49-F238E27FC236}">
                    <a16:creationId xmlns:a16="http://schemas.microsoft.com/office/drawing/2014/main" id="{EBC0FFF7-9EA1-477C-9E0E-EC84708FB969}"/>
                  </a:ext>
                </a:extLst>
              </p:cNvPr>
              <p:cNvSpPr/>
              <p:nvPr/>
            </p:nvSpPr>
            <p:spPr>
              <a:xfrm>
                <a:off x="676746" y="2310751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  <p:sp>
            <p:nvSpPr>
              <p:cNvPr id="37" name="Isosceles Triangle 16">
                <a:extLst>
                  <a:ext uri="{FF2B5EF4-FFF2-40B4-BE49-F238E27FC236}">
                    <a16:creationId xmlns:a16="http://schemas.microsoft.com/office/drawing/2014/main" id="{F0D5A127-FB58-4CD8-A30D-8163806BD2E0}"/>
                  </a:ext>
                </a:extLst>
              </p:cNvPr>
              <p:cNvSpPr/>
              <p:nvPr/>
            </p:nvSpPr>
            <p:spPr>
              <a:xfrm rot="10800000">
                <a:off x="676746" y="2941245"/>
                <a:ext cx="1352457" cy="21602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dirty="0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A72E6CE-0EC7-4DAF-A318-538BF6139188}"/>
                </a:ext>
              </a:extLst>
            </p:cNvPr>
            <p:cNvSpPr txBox="1"/>
            <p:nvPr/>
          </p:nvSpPr>
          <p:spPr>
            <a:xfrm>
              <a:off x="3098487" y="4158248"/>
              <a:ext cx="3057689" cy="1038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Выпускники технического и профессионального или </a:t>
              </a:r>
              <a:r>
                <a:rPr lang="ru-RU" sz="1400" dirty="0" err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послесреднего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образования, поступающих по образовательным программам высшего образования, предусматривающим сокращенные сроки обучения</a:t>
              </a:r>
              <a:endParaRPr lang="ko-KR" alt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25" name="Isosceles Triangle 10">
              <a:extLst>
                <a:ext uri="{FF2B5EF4-FFF2-40B4-BE49-F238E27FC236}">
                  <a16:creationId xmlns:a16="http://schemas.microsoft.com/office/drawing/2014/main" id="{C7672754-CF5F-40C4-8606-EC57DCC1A1CE}"/>
                </a:ext>
              </a:extLst>
            </p:cNvPr>
            <p:cNvSpPr/>
            <p:nvPr/>
          </p:nvSpPr>
          <p:spPr>
            <a:xfrm rot="10800000">
              <a:off x="4355976" y="3651870"/>
              <a:ext cx="523857" cy="45160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287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919173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919173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8729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8729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55235" y="1821128"/>
            <a:ext cx="2783947" cy="12914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55235" y="3069554"/>
            <a:ext cx="2783947" cy="2496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702718" y="201228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198963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2566814" y="213365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573516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975526" y="2124939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48669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ИСТОРИЯ                                                    КАЗАХСТАНА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558702" y="415161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 МАТЕМАТИЧЕСКАЯ ГРАМОТНОСТЬ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727054" y="335952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ГРАМОТНОСТЬ ЧТЕНИЯ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335778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- 1-Й ПРОФИЛЬНЫЙ ПРЕДМЕТ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7967414" y="414987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- 2-Й ПРОФИЛЬНЫЙ ПРЕДМЕТ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1918742" y="5756697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tx2"/>
                </a:solidFill>
                <a:latin typeface="Segoe UI" pitchFamily="34" charset="0"/>
                <a:cs typeface="Segoe UI" pitchFamily="34" charset="0"/>
              </a:rPr>
              <a:t>ВСЕГО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55047" y="5734050"/>
            <a:ext cx="2808311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4871070" y="5869355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ТЕСТОВЫХ  ЗАДАНИЙ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6239222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919771" y="5734050"/>
            <a:ext cx="2783947" cy="864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8111430" y="59715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БАЛЛОВ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F741B9-3A74-4FBE-8208-E5B13F846967}"/>
              </a:ext>
            </a:extLst>
          </p:cNvPr>
          <p:cNvSpPr txBox="1"/>
          <p:nvPr/>
        </p:nvSpPr>
        <p:spPr>
          <a:xfrm>
            <a:off x="9431939" y="5734050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140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DABCAB6-FF20-4ABA-8C88-F2DC9EB4F12A}"/>
              </a:ext>
            </a:extLst>
          </p:cNvPr>
          <p:cNvSpPr/>
          <p:nvPr/>
        </p:nvSpPr>
        <p:spPr>
          <a:xfrm>
            <a:off x="1640681" y="1022989"/>
            <a:ext cx="89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ЕНТ</a:t>
            </a:r>
          </a:p>
        </p:txBody>
      </p:sp>
    </p:spTree>
    <p:extLst>
      <p:ext uri="{BB962C8B-B14F-4D97-AF65-F5344CB8AC3E}">
        <p14:creationId xmlns:p14="http://schemas.microsoft.com/office/powerpoint/2010/main" val="2889389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34566" y="1197546"/>
            <a:ext cx="11640018" cy="2899484"/>
            <a:chOff x="309934" y="1009216"/>
            <a:chExt cx="8618922" cy="217844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784291" y="1333252"/>
              <a:ext cx="8108953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Овал 5"/>
            <p:cNvSpPr/>
            <p:nvPr/>
          </p:nvSpPr>
          <p:spPr>
            <a:xfrm>
              <a:off x="426373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669536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890" y="1063317"/>
              <a:ext cx="622201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9:00/</a:t>
              </a:r>
            </a:p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14:30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9934" y="1922389"/>
              <a:ext cx="9169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ЕНТ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2904" y="1157121"/>
              <a:ext cx="55218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10:00/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76309" y="1683527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2-минутный перерыв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732679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30651" y="1157121"/>
              <a:ext cx="511814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10:02/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15:32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89365" y="1696168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038985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102128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1984" y="1157121"/>
              <a:ext cx="586506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11:15/</a:t>
              </a:r>
            </a:p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16:45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8731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12:15/</a:t>
              </a:r>
            </a:p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17:45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165271" y="1081224"/>
              <a:ext cx="504056" cy="50405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75106" y="1157121"/>
              <a:ext cx="511814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12:17/</a:t>
              </a:r>
            </a:p>
            <a:p>
              <a:r>
                <a:rPr lang="ru-RU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17:47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8228416" y="1009216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254429" y="1072479"/>
              <a:ext cx="674427" cy="5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35390" y="1690594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01765" y="1698369"/>
              <a:ext cx="1118611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3-минутный перерыв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82224" y="1706725"/>
              <a:ext cx="1158929" cy="393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Продолжение ЕНТ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3795822" y="1028142"/>
              <a:ext cx="684076" cy="6480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5653" y="1072479"/>
              <a:ext cx="734877" cy="531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11:00/</a:t>
              </a:r>
            </a:p>
            <a:p>
              <a:pPr algn="ctr"/>
              <a:r>
                <a:rPr lang="ru-RU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16:30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18994" y="1922389"/>
              <a:ext cx="1476353" cy="439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15-минутный перерыв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16545" y="2794550"/>
              <a:ext cx="1458671" cy="393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240 минут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286894" y="6352505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30 минут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247334" y="4293890"/>
            <a:ext cx="4176464" cy="230425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247334" y="4430355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ОБЩАЯ ПРОДОЛЖИТЕЛЬНОСТЬ ЕНТ С УЧЕТОМ АПЕЛЛЯЦИИ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39422" y="559003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минут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847734" y="241297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Окончание ЕНТ</a:t>
            </a:r>
          </a:p>
        </p:txBody>
      </p:sp>
      <p:sp>
        <p:nvSpPr>
          <p:cNvPr id="47" name="Правая фигурная скобка 46"/>
          <p:cNvSpPr/>
          <p:nvPr/>
        </p:nvSpPr>
        <p:spPr>
          <a:xfrm rot="5400000">
            <a:off x="5879182" y="-2474862"/>
            <a:ext cx="504056" cy="11449272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0" name="Группа 49"/>
          <p:cNvGrpSpPr/>
          <p:nvPr/>
        </p:nvGrpSpPr>
        <p:grpSpPr>
          <a:xfrm>
            <a:off x="622598" y="4221882"/>
            <a:ext cx="5688632" cy="1741223"/>
            <a:chOff x="655201" y="4581922"/>
            <a:chExt cx="5688632" cy="1741223"/>
          </a:xfrm>
        </p:grpSpPr>
        <p:sp>
          <p:nvSpPr>
            <p:cNvPr id="3" name="TextBox 2"/>
            <p:cNvSpPr txBox="1"/>
            <p:nvPr/>
          </p:nvSpPr>
          <p:spPr>
            <a:xfrm>
              <a:off x="655201" y="5302002"/>
              <a:ext cx="1158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5-минутный перерыв</a:t>
              </a:r>
            </a:p>
            <a:p>
              <a:pPr algn="ctr"/>
              <a:r>
                <a:rPr lang="ru-RU" sz="1200" i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(по желанию)</a:t>
              </a: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1511653" y="4989506"/>
              <a:ext cx="3469512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/>
            <p:cNvSpPr/>
            <p:nvPr/>
          </p:nvSpPr>
          <p:spPr>
            <a:xfrm>
              <a:off x="982638" y="4653930"/>
              <a:ext cx="576064" cy="57606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82638" y="4725938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13:00/</a:t>
              </a:r>
            </a:p>
            <a:p>
              <a:r>
                <a:rPr lang="ru-RU" sz="1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18:30</a:t>
              </a:r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0817" y="4581922"/>
              <a:ext cx="792101" cy="79208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36348" y="4725938"/>
              <a:ext cx="766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13:05/</a:t>
              </a:r>
            </a:p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18:35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67369" y="5492148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Начало подачи заявления на апелляцию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83593" y="5492148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Окончание подачи заявления на апелляцию</a:t>
              </a:r>
            </a:p>
          </p:txBody>
        </p:sp>
        <p:sp>
          <p:nvSpPr>
            <p:cNvPr id="48" name="Овал 47"/>
            <p:cNvSpPr/>
            <p:nvPr/>
          </p:nvSpPr>
          <p:spPr>
            <a:xfrm>
              <a:off x="4871070" y="4581922"/>
              <a:ext cx="792101" cy="80047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 b="1" dirty="0">
                <a:latin typeface="Palatino Linotype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71070" y="4717227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13:35/</a:t>
              </a:r>
            </a:p>
            <a:p>
              <a:r>
                <a: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19:05</a:t>
              </a:r>
            </a:p>
          </p:txBody>
        </p:sp>
      </p:grpSp>
      <p:sp>
        <p:nvSpPr>
          <p:cNvPr id="51" name="Правая фигурная скобка 50"/>
          <p:cNvSpPr/>
          <p:nvPr/>
        </p:nvSpPr>
        <p:spPr>
          <a:xfrm rot="5400000">
            <a:off x="3790950" y="4221882"/>
            <a:ext cx="576064" cy="3744416"/>
          </a:xfrm>
          <a:prstGeom prst="rightBrace">
            <a:avLst>
              <a:gd name="adj1" fmla="val 11890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" y="7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22" y="1269554"/>
            <a:ext cx="5031417" cy="2448339"/>
          </a:xfrm>
          <a:prstGeom prst="rect">
            <a:avLst/>
          </a:prstGeom>
        </p:spPr>
      </p:pic>
      <p:pic>
        <p:nvPicPr>
          <p:cNvPr id="6" name="Рисунок 5" descr="photo_2021-02-19_07-58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315" y="3933966"/>
            <a:ext cx="4608139" cy="2593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5165" y="1629177"/>
            <a:ext cx="6119926" cy="1177243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ТЕСТИРОВАНИЕ БУДЕТ ПРОВОДИТЬСЯ 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ПУНКТАХ ТОО «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ОСНАЩЕННЫХ ПО ПРИНЦИПУ</a:t>
            </a:r>
          </a:p>
          <a:p>
            <a:pPr algn="just"/>
            <a:r>
              <a:rPr lang="kk-K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“1 ТЕСТИРУЕМЫЙ - 1 КОМПЬЮТЕР – 1 КАМЕРА”.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9102" y="3906410"/>
            <a:ext cx="6767871" cy="2593016"/>
          </a:xfrm>
          <a:prstGeom prst="rect">
            <a:avLst/>
          </a:prstGeom>
          <a:noFill/>
        </p:spPr>
        <p:txBody>
          <a:bodyPr wrap="square" lIns="68576" tIns="34289" rIns="68576" bIns="34289" rtlCol="0">
            <a:spAutoFit/>
          </a:bodyPr>
          <a:lstStyle/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г. Петропавловск, ул. Конституции Казахстана, 60</a:t>
            </a: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Северо-Казахстанская область, район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Габита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Мусрепова,  с.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Новоишим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ул. </a:t>
            </a:r>
            <a:r>
              <a:rPr lang="ru-RU" sz="1800" b="1" i="0" u="none" strike="noStrike" kern="12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Ауельбекова</a:t>
            </a: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2А</a:t>
            </a:r>
          </a:p>
          <a:p>
            <a:pPr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rtl="0" eaLnBrk="1" fontAlgn="b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Северо-Казахстанская область, Тайыншинский район, г. Тайынша, ул. Конституция Казахстана 261 (Тайыншинский колледж агробизнеса)</a:t>
            </a:r>
            <a:endParaRPr lang="ru-RU" sz="28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4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00976" y="1798948"/>
            <a:ext cx="10679211" cy="4075109"/>
            <a:chOff x="943582" y="1895138"/>
            <a:chExt cx="10280360" cy="4058741"/>
          </a:xfrm>
        </p:grpSpPr>
        <p:sp>
          <p:nvSpPr>
            <p:cNvPr id="5" name="Snip Single Corner Rectangle 1">
              <a:extLst>
                <a:ext uri="{FF2B5EF4-FFF2-40B4-BE49-F238E27FC236}">
                  <a16:creationId xmlns:a16="http://schemas.microsoft.com/office/drawing/2014/main" id="{81137DEF-22DF-4E4F-94D8-F6E61DC597D4}"/>
                </a:ext>
              </a:extLst>
            </p:cNvPr>
            <p:cNvSpPr/>
            <p:nvPr/>
          </p:nvSpPr>
          <p:spPr>
            <a:xfrm>
              <a:off x="94358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Snip Single Corner Rectangle 2">
              <a:extLst>
                <a:ext uri="{FF2B5EF4-FFF2-40B4-BE49-F238E27FC236}">
                  <a16:creationId xmlns:a16="http://schemas.microsoft.com/office/drawing/2014/main" id="{6E1E9BF7-603F-4889-85C9-C9DE8BA3A5B2}"/>
                </a:ext>
              </a:extLst>
            </p:cNvPr>
            <p:cNvSpPr/>
            <p:nvPr/>
          </p:nvSpPr>
          <p:spPr>
            <a:xfrm flipH="1">
              <a:off x="6471942" y="1895138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Snip Single Corner Rectangle 3">
              <a:extLst>
                <a:ext uri="{FF2B5EF4-FFF2-40B4-BE49-F238E27FC236}">
                  <a16:creationId xmlns:a16="http://schemas.microsoft.com/office/drawing/2014/main" id="{07C06604-9826-43DA-BDAB-3C6D1D9A4F66}"/>
                </a:ext>
              </a:extLst>
            </p:cNvPr>
            <p:cNvSpPr/>
            <p:nvPr/>
          </p:nvSpPr>
          <p:spPr>
            <a:xfrm flipV="1">
              <a:off x="94358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Snip Single Corner Rectangle 4">
              <a:extLst>
                <a:ext uri="{FF2B5EF4-FFF2-40B4-BE49-F238E27FC236}">
                  <a16:creationId xmlns:a16="http://schemas.microsoft.com/office/drawing/2014/main" id="{F7C13A5F-C26B-451E-A141-61BB4B9653BE}"/>
                </a:ext>
              </a:extLst>
            </p:cNvPr>
            <p:cNvSpPr/>
            <p:nvPr/>
          </p:nvSpPr>
          <p:spPr>
            <a:xfrm flipH="1" flipV="1">
              <a:off x="6471942" y="4045879"/>
              <a:ext cx="4752000" cy="1908000"/>
            </a:xfrm>
            <a:prstGeom prst="snip1Rect">
              <a:avLst>
                <a:gd name="adj" fmla="val 50000"/>
              </a:avLst>
            </a:prstGeom>
            <a:solidFill>
              <a:schemeClr val="bg1"/>
            </a:solidFill>
            <a:ln w="635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ounded Rectangle 5">
              <a:extLst>
                <a:ext uri="{FF2B5EF4-FFF2-40B4-BE49-F238E27FC236}">
                  <a16:creationId xmlns:a16="http://schemas.microsoft.com/office/drawing/2014/main" id="{E3E9C9AF-1D0F-4272-BB6E-38941271D3A8}"/>
                </a:ext>
              </a:extLst>
            </p:cNvPr>
            <p:cNvSpPr/>
            <p:nvPr/>
          </p:nvSpPr>
          <p:spPr>
            <a:xfrm>
              <a:off x="4693796" y="3041590"/>
              <a:ext cx="2804408" cy="1765838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5D02C78-B123-4621-9CB5-B3DEA00D7754}"/>
                </a:ext>
              </a:extLst>
            </p:cNvPr>
            <p:cNvSpPr txBox="1"/>
            <p:nvPr/>
          </p:nvSpPr>
          <p:spPr>
            <a:xfrm>
              <a:off x="4627639" y="3423786"/>
              <a:ext cx="2936721" cy="1011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2000" b="1" i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КОЛИЧЕСТВО КОМПЬЮТЕРОВ И ПОТОКОВ</a:t>
              </a:r>
            </a:p>
          </p:txBody>
        </p:sp>
        <p:grpSp>
          <p:nvGrpSpPr>
            <p:cNvPr id="11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7854123" y="2141774"/>
              <a:ext cx="3282436" cy="1539026"/>
              <a:chOff x="270022" y="1638321"/>
              <a:chExt cx="2605242" cy="1554420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32962"/>
                <a:ext cx="2605241" cy="959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март-апрель –</a:t>
                </a:r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27</a:t>
                </a:r>
              </a:p>
              <a:p>
                <a:pPr algn="ctr"/>
                <a:r>
                  <a:rPr lang="kk-KZ" altLang="ko-KR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апрель-июнь –</a:t>
                </a:r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67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ДНЕЙ ТЕСТИРОВАНИЯ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1112824" y="4422112"/>
              <a:ext cx="3282437" cy="1181178"/>
              <a:chOff x="54323" y="1638321"/>
              <a:chExt cx="2605243" cy="119299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54323" y="230498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54325" y="1638321"/>
                <a:ext cx="2605241" cy="588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ПОТОКОВ </a:t>
                </a:r>
              </a:p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 ДЕНЬ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3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7854123" y="4422111"/>
              <a:ext cx="3282436" cy="1124534"/>
              <a:chOff x="270022" y="1638321"/>
              <a:chExt cx="2605242" cy="1135782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270022" y="2247772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6140</a:t>
                </a:r>
                <a:endParaRPr lang="ko-KR" altLang="en-US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270023" y="1638321"/>
                <a:ext cx="2605241" cy="34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altLang="ko-KR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КОЛИЧЕСТВО КОМПЬЮТЕРОВ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" name="Group 62">
              <a:extLst>
                <a:ext uri="{FF2B5EF4-FFF2-40B4-BE49-F238E27FC236}">
                  <a16:creationId xmlns:a16="http://schemas.microsoft.com/office/drawing/2014/main" id="{91B02555-40DE-484D-A7AC-05018CFDBA36}"/>
                </a:ext>
              </a:extLst>
            </p:cNvPr>
            <p:cNvGrpSpPr/>
            <p:nvPr/>
          </p:nvGrpSpPr>
          <p:grpSpPr>
            <a:xfrm>
              <a:off x="979823" y="2013339"/>
              <a:ext cx="3604567" cy="1381744"/>
              <a:chOff x="-62954" y="1435091"/>
              <a:chExt cx="2860915" cy="1395565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CE5233-0D12-4A30-B22B-D6C4B35AD2C8}"/>
                  </a:ext>
                </a:extLst>
              </p:cNvPr>
              <p:cNvSpPr txBox="1"/>
              <p:nvPr/>
            </p:nvSpPr>
            <p:spPr>
              <a:xfrm>
                <a:off x="47080" y="2304325"/>
                <a:ext cx="2605241" cy="52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28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50</a:t>
                </a:r>
                <a:endParaRPr lang="ru-RU" sz="28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3AF67D6-8A8B-45A7-8281-79F99B6A8FE7}"/>
                  </a:ext>
                </a:extLst>
              </p:cNvPr>
              <p:cNvSpPr txBox="1"/>
              <p:nvPr/>
            </p:nvSpPr>
            <p:spPr>
              <a:xfrm>
                <a:off x="-62954" y="1435091"/>
                <a:ext cx="2860915" cy="835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1600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ВСЕГО ПУНКТОВ ТЕСТИРОВАНИЯ, ОБОРУДОВАННЫХ КОМПЬЮТЕРАМИ</a:t>
                </a:r>
                <a:endParaRPr lang="ru-RU" sz="16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7797" y="2300214"/>
              <a:ext cx="705803" cy="705803"/>
            </a:xfrm>
            <a:prstGeom prst="rect">
              <a:avLst/>
            </a:prstGeom>
          </p:spPr>
        </p:pic>
      </p:grpSp>
      <p:sp>
        <p:nvSpPr>
          <p:cNvPr id="24" name="Прямоугольник 23"/>
          <p:cNvSpPr/>
          <p:nvPr/>
        </p:nvSpPr>
        <p:spPr>
          <a:xfrm>
            <a:off x="2" y="5"/>
            <a:ext cx="12190413" cy="88497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НАЦИОНАЛЬНОЕ ТЕСТИРОВАНИЕ</a:t>
            </a:r>
          </a:p>
        </p:txBody>
      </p:sp>
      <p:pic>
        <p:nvPicPr>
          <p:cNvPr id="25" name="Picture 17" descr="C:\Users\a.kasenaeva\Downloads\Calendar-icon-f44dd67c059978ec6424e2a5ad4d2a42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358" y="2205658"/>
            <a:ext cx="556270" cy="70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a.kasenaeva\Downloads\clock+event+time+watch+icon-1320196391333457888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06" y="4941962"/>
            <a:ext cx="560805" cy="56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7535366" y="4941962"/>
            <a:ext cx="576064" cy="5040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88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1240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E6E304-EB0A-4122-9A41-3D6E9899240B}"/>
              </a:ext>
            </a:extLst>
          </p:cNvPr>
          <p:cNvSpPr/>
          <p:nvPr/>
        </p:nvSpPr>
        <p:spPr>
          <a:xfrm>
            <a:off x="2" y="-29502"/>
            <a:ext cx="12190413" cy="1228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7" name="Picture 3" descr="C:\Users\magzhan\Desktop\Новая папка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813" y="3340526"/>
            <a:ext cx="718282" cy="71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gzhan\Desktop\Новая папка\Без названия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38" y="1908645"/>
            <a:ext cx="719906" cy="7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321816" y="1908644"/>
            <a:ext cx="10575246" cy="623167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</a:rPr>
              <a:t>ЛЮБЫЕ СРЕДСТВА СОТОВОЙ СВЯЗИ (ПЕЙДЖЕР, МОБИЛЬНЫЕ ТЕЛЕФОНЫ, ПЛАНШЕТЫ), ОСНАЩЕННЫЕ ФУНКЦИЕЙ ПЕРЕДАЧИ ИНФОРМАЦИИ)</a:t>
            </a:r>
            <a:endParaRPr lang="ru-RU" dirty="0">
              <a:latin typeface="Palatino Linotype" pitchFamily="18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00198" y="3526608"/>
            <a:ext cx="795714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НОУТБУКИ, ПЛЕЙЕРЫ, МОДЕМЫ (МОБИЛЬНЫЕ РОУТЕРЫ)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90929" y="2631765"/>
            <a:ext cx="9880159" cy="623167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ВСЕ ВИДЫ РАДИО-ЭЛЕКТРОННОЙ СВЯЗИ, В ТОМ ЧИСЛЕ (WI-FI (ВАЙ-ФАЙ), BLUETOOTH (БЛЮТУЗ), DECT (ДЕКТ), 3G (3 ДЖИ), 4G (4 ДЖИ), 5G (5 ДЖИ)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72234" y="4244137"/>
            <a:ext cx="801435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УМНЫЕ ЧАСЫ, ПРОВОДНЫЕ И БЕСПРОВОДНЫЕ НАУШНИКИ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84419" y="4862187"/>
            <a:ext cx="8086672" cy="34612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ШПОРГАЛКИ, УЧЕБНИКИ И МЕТОДИЧЕСКИЕ ПОСОБИЯ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189320" y="5477055"/>
            <a:ext cx="7581771" cy="1084904"/>
          </a:xfrm>
          <a:prstGeom prst="rect">
            <a:avLst/>
          </a:prstGeom>
          <a:noFill/>
        </p:spPr>
        <p:txBody>
          <a:bodyPr wrap="square" lIns="68571" tIns="34286" rIns="68571" bIns="34286" rtlCol="0">
            <a:spAutoFit/>
          </a:bodyPr>
          <a:lstStyle/>
          <a:p>
            <a:r>
              <a:rPr lang="ru-RU" dirty="0">
                <a:latin typeface="Palatino Linotype" pitchFamily="18" charset="0"/>
                <a:cs typeface="Arial" panose="020B0604020202020204" pitchFamily="34" charset="0"/>
              </a:rPr>
              <a:t>КАЛЬКУЛЯТОРЫ</a:t>
            </a:r>
          </a:p>
          <a:p>
            <a:r>
              <a:rPr lang="ru-RU" sz="1600" i="1" dirty="0">
                <a:latin typeface="Palatino Linotype" pitchFamily="18" charset="0"/>
                <a:cs typeface="Arial" panose="020B0604020202020204" pitchFamily="34" charset="0"/>
              </a:rPr>
              <a:t>Допускается использование калькуляторов, таблицы Менделеева и таблицы растворимости солей в интерфейсе компьютера, на котором проводится тестирование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7" y="4058811"/>
            <a:ext cx="758941" cy="71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027" y="4775589"/>
            <a:ext cx="837594" cy="70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64" y="5477058"/>
            <a:ext cx="837009" cy="7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72" y="2631768"/>
            <a:ext cx="708761" cy="708761"/>
          </a:xfrm>
          <a:prstGeom prst="rect">
            <a:avLst/>
          </a:prstGeom>
        </p:spPr>
      </p:pic>
      <p:sp>
        <p:nvSpPr>
          <p:cNvPr id="18" name="TextBox 72"/>
          <p:cNvSpPr txBox="1"/>
          <p:nvPr/>
        </p:nvSpPr>
        <p:spPr>
          <a:xfrm>
            <a:off x="819763" y="238822"/>
            <a:ext cx="10560990" cy="584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3" rIns="45713">
            <a:spAutoFit/>
          </a:bodyPr>
          <a:lstStyle>
            <a:lvl1pPr>
              <a:defRPr sz="3200" b="1">
                <a:solidFill>
                  <a:srgbClr val="31489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>
                <a:solidFill>
                  <a:schemeClr val="bg1"/>
                </a:solidFill>
                <a:latin typeface="Palatino Linotype" pitchFamily="18" charset="0"/>
              </a:rPr>
              <a:t>Предметы, запрещенные при проведении ЕНТ</a:t>
            </a:r>
            <a:endParaRPr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41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896</Words>
  <Application>Microsoft Office PowerPoint</Application>
  <PresentationFormat>Произвольный</PresentationFormat>
  <Paragraphs>143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Palatino Linotype</vt:lpstr>
      <vt:lpstr>Segoe UI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Акты снятия с тестирования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Зубкова</cp:lastModifiedBy>
  <cp:revision>94</cp:revision>
  <cp:lastPrinted>2021-03-12T03:58:54Z</cp:lastPrinted>
  <dcterms:created xsi:type="dcterms:W3CDTF">2021-02-26T04:07:05Z</dcterms:created>
  <dcterms:modified xsi:type="dcterms:W3CDTF">2021-03-12T04:00:21Z</dcterms:modified>
</cp:coreProperties>
</file>