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8" r:id="rId4"/>
    <p:sldId id="278" r:id="rId5"/>
    <p:sldId id="290" r:id="rId6"/>
    <p:sldId id="259" r:id="rId7"/>
    <p:sldId id="263" r:id="rId8"/>
    <p:sldId id="260" r:id="rId9"/>
    <p:sldId id="262" r:id="rId10"/>
    <p:sldId id="280" r:id="rId11"/>
    <p:sldId id="281" r:id="rId12"/>
    <p:sldId id="286" r:id="rId13"/>
    <p:sldId id="287" r:id="rId14"/>
    <p:sldId id="285" r:id="rId15"/>
    <p:sldId id="288" r:id="rId16"/>
    <p:sldId id="284" r:id="rId17"/>
    <p:sldId id="289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F8DE-C96F-4153-899E-0307F2457404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F49C2-2C11-4FE5-B34E-EF4B2796EB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206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F8DE-C96F-4153-899E-0307F2457404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F49C2-2C11-4FE5-B34E-EF4B2796EB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275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F8DE-C96F-4153-899E-0307F2457404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F49C2-2C11-4FE5-B34E-EF4B2796EB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120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F8DE-C96F-4153-899E-0307F2457404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F49C2-2C11-4FE5-B34E-EF4B2796EB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387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F8DE-C96F-4153-899E-0307F2457404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F49C2-2C11-4FE5-B34E-EF4B2796EB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165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F8DE-C96F-4153-899E-0307F2457404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F49C2-2C11-4FE5-B34E-EF4B2796EB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649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F8DE-C96F-4153-899E-0307F2457404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F49C2-2C11-4FE5-B34E-EF4B2796EB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290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F8DE-C96F-4153-899E-0307F2457404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F49C2-2C11-4FE5-B34E-EF4B2796EB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898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F8DE-C96F-4153-899E-0307F2457404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F49C2-2C11-4FE5-B34E-EF4B2796EB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376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F8DE-C96F-4153-899E-0307F2457404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F49C2-2C11-4FE5-B34E-EF4B2796EB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155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F8DE-C96F-4153-899E-0307F2457404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F49C2-2C11-4FE5-B34E-EF4B2796EB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060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CF8DE-C96F-4153-899E-0307F2457404}" type="datetimeFigureOut">
              <a:rPr lang="ru-RU" smtClean="0"/>
              <a:pPr/>
              <a:t>28.09.2023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F49C2-2C11-4FE5-B34E-EF4B2796EB0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308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yandex.ru/clck/jsredir?bu=uniq1517300245697651028&amp;from=yandex.ru;search/;web;;&amp;text=&amp;etext=1681.Xv65sCUPCgDg5C2TyOUWeQDMXyE5QdMc4XqRNPV-Xvz83tviXWULYg0raSf6Jlpu.2b5afc295c8c700668ae82f95c40cabf97ad51d1&amp;uuid=&amp;state=Em5uB10Ym2yYXpZKRFvY8hpXT7l4NK6-neJyELJlZHT1RbEWUe0bjfqOT3cvBSWc9WeFs-lEHyYpD7tCVpel5PogkTON6ACaUOW0N9X3Uw54MB1mVE0INQ,,&amp;&amp;cst=AiuY0DBWFJ4BWM_uhLTTxPmoUHzUh8Nktvd8pqW26Ke7rIP3S-lk-HelE4e6yvmJB8qJRaDpSusSuinjPW8hoAIFE8b_tS2rzXO8QYOUGI2AzidjINd93JqrCDLtQWSZ3EtK6WQM7pG27FLYmILMMol60TjrPP2ALTWRVEUL-GII4RucErOOcSdEXUD9mGQlOjsxAEXT6e_f0e5OfTLgzxlpE_bJbk80vuu0l5BkHLBSUQ-9Dm-s_Q-2--bdQ-TfO9zVZG1erRShG6Yh_1wKUQ,,&amp;data=UlNrNmk5WktYejY4cHFySjRXSWhXQzdLY3hSTVNzV2ZCVXgzZzFIWmJXemRtSl9GU3pqWkpZZHVXUjktbGpiMFYxWFRQLXA2ZkhKNjAtZnNKcEpfbjVDV1B2S2hvcGM0VEhPeDNCWFZ3aWFaT0xWcEZvajFUWFM0OEo3WnZpR0F2SV9Rc2hSMkljQ1B2Y1d5dXlIVnFSb0ZqQnFfQ0JOaG1oNllkcnVkR1ltWEpYczhGeHR4MjktX2luMk9kQ1Fi&amp;sign=10ea69e4467a070778bc93d3ed60898d&amp;keyno=0&amp;b64e=2&amp;ref=orjY4mGPRjk5boDnW0uvlrrd71vZw9kpjly_ySFdX80,&amp;l10n=ru&amp;cts=1517302161253&amp;mc=2.321928094887362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1978" y="2514600"/>
            <a:ext cx="10692714" cy="3441032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</a:t>
            </a:r>
            <a:r>
              <a:rPr lang="ru-RU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кибербуллинга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4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школе. Советы подросткам и родителям</a:t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538" y="4613189"/>
            <a:ext cx="2959943" cy="19720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26" y="140044"/>
            <a:ext cx="2753589" cy="18370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010" y="4166057"/>
            <a:ext cx="3624649" cy="24191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9692" y="4561918"/>
            <a:ext cx="3034999" cy="20233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572" y="76200"/>
            <a:ext cx="2619632" cy="19647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946" y="220619"/>
            <a:ext cx="3613031" cy="175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25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</a:t>
            </a:r>
            <a:r>
              <a:rPr lang="ru-RU" dirty="0" err="1" smtClean="0"/>
              <a:t>кибербуллинга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Перепалка или </a:t>
            </a:r>
            <a:r>
              <a:rPr lang="ru-RU" b="1" dirty="0" err="1" smtClean="0"/>
              <a:t>флейминг</a:t>
            </a:r>
            <a:r>
              <a:rPr lang="ru-RU" b="1" dirty="0" smtClean="0"/>
              <a:t>- </a:t>
            </a:r>
            <a:r>
              <a:rPr lang="ru-RU" dirty="0" smtClean="0"/>
              <a:t>обмен короткими эмоциональными репликами между двумя и более людьми в сети Интернет;</a:t>
            </a:r>
          </a:p>
          <a:p>
            <a:r>
              <a:rPr lang="ru-RU" b="1" dirty="0" smtClean="0"/>
              <a:t>Нападки</a:t>
            </a:r>
            <a:r>
              <a:rPr lang="ru-RU" dirty="0" smtClean="0"/>
              <a:t>, постоянные изнурительные атаки- оскорбительные сообщения, направленные на жертву</a:t>
            </a:r>
          </a:p>
          <a:p>
            <a:r>
              <a:rPr lang="ru-RU" b="1" dirty="0" smtClean="0"/>
              <a:t>Клевета</a:t>
            </a:r>
            <a:r>
              <a:rPr lang="ru-RU" dirty="0" smtClean="0"/>
              <a:t> – распространение оскорбительной и неправдивой информации.</a:t>
            </a:r>
          </a:p>
          <a:p>
            <a:r>
              <a:rPr lang="ru-RU" b="1" dirty="0" smtClean="0"/>
              <a:t>Самозванство</a:t>
            </a:r>
            <a:r>
              <a:rPr lang="ru-RU" dirty="0" smtClean="0"/>
              <a:t>- перевоплощение в </a:t>
            </a:r>
          </a:p>
          <a:p>
            <a:pPr>
              <a:buNone/>
            </a:pPr>
            <a:r>
              <a:rPr lang="ru-RU" dirty="0" smtClean="0"/>
              <a:t>определенное лицо в сети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5842" name="Picture 2" descr="ÐÐ°ÑÑÐ¸Ð½ÐºÐ¸ Ð¿Ð¾ Ð·Ð°Ð¿ÑÐ¾ÑÑ ÐÐ¸Ð±ÐµÑÑÑÐ°Ð»ÐºÐ¸Ð½Ð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8221" y="4136265"/>
            <a:ext cx="3688636" cy="2455249"/>
          </a:xfrm>
          <a:prstGeom prst="rect">
            <a:avLst/>
          </a:prstGeom>
          <a:noFill/>
        </p:spPr>
      </p:pic>
      <p:pic>
        <p:nvPicPr>
          <p:cNvPr id="35844" name="Picture 4" descr="ÐÐ°ÑÑÐ¸Ð½ÐºÐ¸ Ð¿Ð¾ Ð·Ð°Ð¿ÑÐ¾ÑÑ ÐºÐ¸Ð±ÐµÑÐ±ÑÐ»Ð»Ð¸Ð½Ð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3282" y="197660"/>
            <a:ext cx="2167748" cy="1683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</a:t>
            </a:r>
            <a:r>
              <a:rPr lang="ru-RU" dirty="0" err="1" smtClean="0"/>
              <a:t>кибербуллинга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Надувательство- </a:t>
            </a:r>
            <a:r>
              <a:rPr lang="ru-RU" dirty="0" smtClean="0"/>
              <a:t>выманивание конфиденциальной информации и ее распространение</a:t>
            </a:r>
          </a:p>
          <a:p>
            <a:r>
              <a:rPr lang="ru-RU" b="1" dirty="0" smtClean="0"/>
              <a:t>Отчуждение</a:t>
            </a:r>
            <a:r>
              <a:rPr lang="ru-RU" dirty="0" smtClean="0"/>
              <a:t>- исключение из группы социальной сети</a:t>
            </a:r>
          </a:p>
          <a:p>
            <a:r>
              <a:rPr lang="ru-RU" b="1" dirty="0" smtClean="0"/>
              <a:t>Киберпреследование (киберсталкинг)- </a:t>
            </a:r>
            <a:r>
              <a:rPr lang="ru-RU" dirty="0" smtClean="0"/>
              <a:t>скрытое выслеживание жертвы с целью организации нападения, избиения и </a:t>
            </a:r>
            <a:r>
              <a:rPr lang="ru-RU" dirty="0" err="1" smtClean="0"/>
              <a:t>тд</a:t>
            </a:r>
            <a:r>
              <a:rPr lang="ru-RU" dirty="0" smtClean="0"/>
              <a:t>.</a:t>
            </a:r>
          </a:p>
          <a:p>
            <a:r>
              <a:rPr lang="ru-RU" b="1" dirty="0" err="1" smtClean="0"/>
              <a:t>Хеппислипинг</a:t>
            </a:r>
            <a:r>
              <a:rPr lang="ru-RU" dirty="0" smtClean="0"/>
              <a:t>- радостное избиение, при этом идет съемка на камеру с последующим выкладыванием в сеть</a:t>
            </a:r>
          </a:p>
          <a:p>
            <a:pPr indent="219075">
              <a:buNone/>
            </a:pPr>
            <a:r>
              <a:rPr lang="ru-RU" i="1" dirty="0" smtClean="0"/>
              <a:t>Реальный </a:t>
            </a:r>
            <a:r>
              <a:rPr lang="ru-RU" i="1" dirty="0" err="1" smtClean="0"/>
              <a:t>буллинг</a:t>
            </a:r>
            <a:r>
              <a:rPr lang="ru-RU" i="1" dirty="0" smtClean="0"/>
              <a:t> – это ситуация, когда террор ребенка заканчивается с приходом домой,  </a:t>
            </a:r>
            <a:r>
              <a:rPr lang="ru-RU" i="1" dirty="0" err="1" smtClean="0"/>
              <a:t>Кибербуллинг</a:t>
            </a:r>
            <a:r>
              <a:rPr lang="ru-RU" i="1" dirty="0" smtClean="0"/>
              <a:t> продолжается все время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4" descr="ÐÐ°ÑÑÐ¸Ð½ÐºÐ¸ Ð¿Ð¾ Ð·Ð°Ð¿ÑÐ¾ÑÑ ÐºÐ¸Ð±ÐµÑÐ±ÑÐ»Ð»Ð¸Ð½Ð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3282" y="197660"/>
            <a:ext cx="2167748" cy="1683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8181" y="-291934"/>
            <a:ext cx="9113198" cy="6834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177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1891" y="0"/>
            <a:ext cx="106193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843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6149" y="0"/>
            <a:ext cx="9113197" cy="683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0727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182" y="0"/>
            <a:ext cx="9288379" cy="6966284"/>
          </a:xfrm>
        </p:spPr>
      </p:pic>
    </p:spTree>
    <p:extLst>
      <p:ext uri="{BB962C8B-B14F-4D97-AF65-F5344CB8AC3E}">
        <p14:creationId xmlns:p14="http://schemas.microsoft.com/office/powerpoint/2010/main" val="1721385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695" y="25734"/>
            <a:ext cx="11839073" cy="132556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ЕСЛИ РЕБЕНОК, ВСЁ-ТАКИ, СТОЛКНУЛСЯ С БУЛЛИНГОМ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1" y="1351297"/>
            <a:ext cx="9789694" cy="550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02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5227" y="-448343"/>
            <a:ext cx="11346036" cy="852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08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178" y="502507"/>
            <a:ext cx="11598876" cy="2034747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Тра́вля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 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бу́ллинг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(англ. 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bullying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— агрессивное преследование одного из членов коллектива (особенно коллектива школьников и студентов, но также и коллег) со стороны остальных членов коллектива или его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584" y="2928448"/>
            <a:ext cx="5249520" cy="347917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994" y="3117919"/>
            <a:ext cx="4872286" cy="2673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8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Кибер-буллинг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91049"/>
            <a:ext cx="10515600" cy="4685914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Кибер-буллинг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cyber-bullying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подростковый виртуальный террор, получил свое название от английского слова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bull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бык, с родственными значениями: агрессивно нападать, бередить, задирать, придираться, провоцировать, донимать, терроризировать, травить.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 традиционного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обусловлены особенностями интернет-среды: анонимностью, возможностью фальсификации, наличием огромной аудитории, возможностью достать жертву в любом месте и в любое время.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398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Типы </a:t>
            </a:r>
            <a:r>
              <a:rPr lang="ru-RU" dirty="0" err="1" smtClean="0"/>
              <a:t>буллинга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Физический</a:t>
            </a:r>
            <a:r>
              <a:rPr lang="ru-RU" dirty="0" smtClean="0"/>
              <a:t> (побои, членовредительство)</a:t>
            </a:r>
          </a:p>
          <a:p>
            <a:endParaRPr lang="ru-RU" dirty="0" smtClean="0"/>
          </a:p>
          <a:p>
            <a:r>
              <a:rPr lang="ru-RU" b="1" dirty="0" smtClean="0"/>
              <a:t>Поведенческий</a:t>
            </a:r>
            <a:r>
              <a:rPr lang="ru-RU" dirty="0" smtClean="0"/>
              <a:t> (бойкот, сплетни, игнорирование,</a:t>
            </a:r>
          </a:p>
          <a:p>
            <a:pPr>
              <a:buNone/>
            </a:pPr>
            <a:r>
              <a:rPr lang="ru-RU" dirty="0" smtClean="0"/>
              <a:t> изоляция в коллективе, шантаж, создание неприятностей)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Вербальная агрессия </a:t>
            </a:r>
            <a:r>
              <a:rPr lang="ru-RU" dirty="0" smtClean="0"/>
              <a:t>(насмешки, подколы, обзывательства, оскорбления)</a:t>
            </a:r>
          </a:p>
          <a:p>
            <a:r>
              <a:rPr lang="ru-RU" b="1" dirty="0" err="1" smtClean="0"/>
              <a:t>Кибербуллинг</a:t>
            </a:r>
            <a:r>
              <a:rPr lang="ru-RU" dirty="0" smtClean="0"/>
              <a:t> (травля через сеть)</a:t>
            </a:r>
            <a:endParaRPr lang="ru-RU" dirty="0"/>
          </a:p>
        </p:txBody>
      </p:sp>
      <p:pic>
        <p:nvPicPr>
          <p:cNvPr id="34818" name="Picture 2" descr="ÐÐ°ÑÑÐ¸Ð½ÐºÐ¸ Ð¿Ð¾ Ð·Ð°Ð¿ÑÐ¾ÑÑ ÐºÐ¸Ð±ÐµÑÐ±ÑÐ»Ð»Ð¸Ð½Ð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35078" y="4879293"/>
            <a:ext cx="1809750" cy="1809751"/>
          </a:xfrm>
          <a:prstGeom prst="rect">
            <a:avLst/>
          </a:prstGeom>
          <a:noFill/>
        </p:spPr>
      </p:pic>
      <p:pic>
        <p:nvPicPr>
          <p:cNvPr id="34820" name="Picture 4" descr="ÐÐ°ÑÑÐ¸Ð½ÐºÐ¸ Ð¿Ð¾ Ð·Ð°Ð¿ÑÐ¾ÑÑ ÑÐ»ÐµÐ½Ð¾Ð²ÑÐµÐ´Ð¸ÑÐµÐ»ÑÑÑÐ²Ð¾ Ð±ÑÐ»Ð»Ð¸Ð½Ð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69356" y="1306285"/>
            <a:ext cx="2239346" cy="1119673"/>
          </a:xfrm>
          <a:prstGeom prst="rect">
            <a:avLst/>
          </a:prstGeom>
          <a:noFill/>
        </p:spPr>
      </p:pic>
      <p:pic>
        <p:nvPicPr>
          <p:cNvPr id="34822" name="Picture 6" descr="ÐÐ°ÑÑÐ¸Ð½ÐºÐ¸ Ð¿Ð¾ Ð·Ð°Ð¿ÑÐ¾ÑÑ ÑÐ»ÐµÐ½Ð¾Ð²ÑÐµÐ´Ð¸ÑÐµÐ»ÑÑÑÐ²Ð¾ Ð±ÑÐ»Ð»Ð¸Ð½Ð³"/>
          <p:cNvPicPr>
            <a:picLocks noChangeAspect="1" noChangeArrowheads="1"/>
          </p:cNvPicPr>
          <p:nvPr/>
        </p:nvPicPr>
        <p:blipFill>
          <a:blip r:embed="rId4" cstate="print"/>
          <a:srcRect l="17251" r="5836" b="10661"/>
          <a:stretch>
            <a:fillRect/>
          </a:stretch>
        </p:blipFill>
        <p:spPr bwMode="auto">
          <a:xfrm>
            <a:off x="10130145" y="2351314"/>
            <a:ext cx="1785047" cy="1380931"/>
          </a:xfrm>
          <a:prstGeom prst="rect">
            <a:avLst/>
          </a:prstGeom>
          <a:noFill/>
        </p:spPr>
      </p:pic>
      <p:pic>
        <p:nvPicPr>
          <p:cNvPr id="34824" name="Picture 8" descr="ÐÐ°ÑÑÐ¸Ð½ÐºÐ¸ Ð¿Ð¾ Ð·Ð°Ð¿ÑÐ¾ÑÑ Ð±ÑÐ»Ð»Ð¸Ð½Ð³ Ð² ÑÐºÐ¾Ð»Ðµ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882220" y="4814595"/>
            <a:ext cx="1661367" cy="1246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Основные характеристики </a:t>
            </a:r>
            <a:r>
              <a:rPr lang="ru-RU" dirty="0" err="1">
                <a:solidFill>
                  <a:srgbClr val="FF0000"/>
                </a:solidFill>
              </a:rPr>
              <a:t>Буллинга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dirty="0"/>
              <a:t>Умышленность</a:t>
            </a:r>
          </a:p>
          <a:p>
            <a:r>
              <a:rPr lang="ru-RU" dirty="0"/>
              <a:t>- Регулярность</a:t>
            </a:r>
          </a:p>
          <a:p>
            <a:r>
              <a:rPr lang="ru-RU" dirty="0"/>
              <a:t>- Неравенство сил</a:t>
            </a:r>
          </a:p>
          <a:p>
            <a:r>
              <a:rPr lang="ru-RU" dirty="0"/>
              <a:t>- Групповой процесс (затрагивает широкий круг участников)</a:t>
            </a:r>
          </a:p>
          <a:p>
            <a:r>
              <a:rPr lang="ru-RU" dirty="0"/>
              <a:t>- Не заканчивается сам по себе</a:t>
            </a:r>
          </a:p>
          <a:p>
            <a:r>
              <a:rPr lang="ru-RU" dirty="0"/>
              <a:t>- Негативное психологическое воздействие на всех участников.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3082" y="1267472"/>
            <a:ext cx="3310415" cy="173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391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7222" y="266742"/>
            <a:ext cx="10620632" cy="155888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Психология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</a:t>
            </a:r>
            <a:r>
              <a:rPr lang="ru-RU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агрессоры,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жертвы и наблюдатели</a:t>
            </a:r>
            <a:r>
              <a:rPr lang="ru-RU" b="1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222" y="1825625"/>
            <a:ext cx="6519556" cy="4351338"/>
          </a:xfrm>
        </p:spPr>
      </p:pic>
    </p:spTree>
    <p:extLst>
      <p:ext uri="{BB962C8B-B14F-4D97-AF65-F5344CB8AC3E}">
        <p14:creationId xmlns:p14="http://schemas.microsoft.com/office/powerpoint/2010/main" val="368310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112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Жертвы 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Кто это?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886" y="1375719"/>
            <a:ext cx="10768914" cy="401737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Чаще всего это ребята: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Чувствительные, замкнутые, пугливые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низкой самооценкой, неуверенные в себе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имеющие друзей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Беззащитные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готовые биться «насмерть»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высокой агрессивностью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с психологическими и социальными проблемами (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дипрессии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мысли о самоубийстве, отсутствие внимания родителей, взрослых)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6008" y="1231640"/>
            <a:ext cx="3388060" cy="2254477"/>
          </a:xfrm>
          <a:prstGeom prst="rect">
            <a:avLst/>
          </a:prstGeom>
          <a:noFill/>
        </p:spPr>
      </p:pic>
      <p:pic>
        <p:nvPicPr>
          <p:cNvPr id="14340" name="Picture 4" descr="ÐÐ°ÑÑÐ¸Ð½ÐºÐ¸ Ð¿Ð¾ Ð·Ð°Ð¿ÑÐ¾ÑÑ Ð±ÐµÐ·Ð·Ð°ÑÐ¸ÑÐ½ÑÐµ Ð´ÐµÑÐ¸ Ð² Ð±ÑÐ»Ð»Ð¸Ð½Ð³Ðµ"/>
          <p:cNvPicPr>
            <a:picLocks noChangeAspect="1" noChangeArrowheads="1"/>
          </p:cNvPicPr>
          <p:nvPr/>
        </p:nvPicPr>
        <p:blipFill>
          <a:blip r:embed="rId3"/>
          <a:srcRect l="3214" t="14085" r="5006" b="9859"/>
          <a:stretch>
            <a:fillRect/>
          </a:stretch>
        </p:blipFill>
        <p:spPr bwMode="auto">
          <a:xfrm>
            <a:off x="1735495" y="4883128"/>
            <a:ext cx="2379306" cy="1722946"/>
          </a:xfrm>
          <a:prstGeom prst="rect">
            <a:avLst/>
          </a:prstGeom>
          <a:noFill/>
        </p:spPr>
      </p:pic>
      <p:pic>
        <p:nvPicPr>
          <p:cNvPr id="14342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90253" y="4841124"/>
            <a:ext cx="2923527" cy="1783351"/>
          </a:xfrm>
          <a:prstGeom prst="rect">
            <a:avLst/>
          </a:prstGeom>
          <a:noFill/>
        </p:spPr>
      </p:pic>
      <p:pic>
        <p:nvPicPr>
          <p:cNvPr id="14344" name="Picture 8" descr="ÐÐ°ÑÑÐ¸Ð½ÐºÐ¸ Ð¿Ð¾ Ð·Ð°Ð¿ÑÐ¾ÑÑ Ð±ÐµÐ·Ð·Ð°ÑÐ¸ÑÐ½ÑÐµ Ð´ÐµÑÐ¸ Ð² Ð±ÑÐ»Ð»Ð¸Ð½Ð³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80310" y="4861248"/>
            <a:ext cx="3312277" cy="1733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810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258168" cy="86231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Агрессоры  или </a:t>
            </a:r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буллеры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это за дети?</a:t>
            </a:r>
            <a:b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227438"/>
            <a:ext cx="10908957" cy="524750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Неуравновешенные, самовлюбленные ребята;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умеющие сочувствовать своим жертвам;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 сильные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мальчики или девочки;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Легко возбудимые и очень импульсивные, с агрессивным поведением.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Желающими быть в центре внимания;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Уверенные в своём превосходстве над жертвой;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Мечтающие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лидерами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классе или являются лидерами;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Агрессивные дети, «нуждающиеся» для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своего</a:t>
            </a:r>
          </a:p>
          <a:p>
            <a:pPr lvl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самоутверждения в жертве;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не признающие компромиссы;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слабым самоконтролем;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Интуитивно чувствующие, какие одноклассники не будут оказывать им сопротивление.</a:t>
            </a:r>
          </a:p>
          <a:p>
            <a:endParaRPr lang="ru-RU" dirty="0"/>
          </a:p>
        </p:txBody>
      </p:sp>
      <p:pic>
        <p:nvPicPr>
          <p:cNvPr id="17410" name="Picture 2" descr="ÐÐ°ÑÑÐ¸Ð½ÐºÐ¸ Ð¿Ð¾ Ð·Ð°Ð¿ÑÐ¾ÑÑ Ð±ÐµÐ·Ð·Ð°ÑÐ¸ÑÐ½ÑÐµ Ð´ÐµÑÐ¸ Ð² Ð±ÑÐ»Ð»Ð¸Ð½Ð³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56979" y="398430"/>
            <a:ext cx="2857500" cy="1885950"/>
          </a:xfrm>
          <a:prstGeom prst="rect">
            <a:avLst/>
          </a:prstGeom>
          <a:noFill/>
        </p:spPr>
      </p:pic>
      <p:pic>
        <p:nvPicPr>
          <p:cNvPr id="17412" name="Picture 4" descr="ÐÐ°ÑÑÐ¸Ð½ÐºÐ¸ Ð¿Ð¾ Ð·Ð°Ð¿ÑÐ¾ÑÑ ÐÐ³ÑÐµÑÑÐ¸Ð²Ð½ÑÐ¹ Ð¿Ð¾Ð´ÑÐ¾ÑÑÐ¾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6065" y="4058295"/>
            <a:ext cx="2206440" cy="14714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989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8010" y="365125"/>
            <a:ext cx="10175789" cy="82936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Преследователи и наблюдатели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8496" y="1128584"/>
            <a:ext cx="10791569" cy="5346357"/>
          </a:xfrm>
        </p:spPr>
        <p:txBody>
          <a:bodyPr>
            <a:normAutofit lnSpcReduction="10000"/>
          </a:bodyPr>
          <a:lstStyle/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Во-первых,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ребят подчиняются так называе­мому стадному чувству: «Все пошли, и я пошел, все толкали, и я толкнул». Ребенок не задумывается над происходящим, он просто участвует в общем веселье. Ему в голову не приходит, что чувствует в этот момент жертва, как ей больно, обидно и страшно.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Во-вторых,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делают это в надежде заслужить рас­положение лидера класса.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В-третьих,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кое-кто принимает участие в травле от скуки, ради развлечения (они с тем же восторгом будут пинать мяч или играть в салки).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В-четвертых,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детей активно травят изгоя из страха оказаться в таком же положении или просто не решаются пой­ти против большинства.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02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338</Words>
  <Application>Microsoft Office PowerPoint</Application>
  <PresentationFormat>Широкоэкранный</PresentationFormat>
  <Paragraphs>61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Times New Roman</vt:lpstr>
      <vt:lpstr>Тема Office</vt:lpstr>
      <vt:lpstr>                      Профилактика кибербуллинга и буллинга в школе. Советы подросткам и родителям    </vt:lpstr>
      <vt:lpstr>  Тра́вля или бу́ллинг (англ. bullying) — агрессивное преследование одного из членов коллектива (особенно коллектива школьников и студентов, но также и коллег) со стороны остальных членов коллектива или его части. </vt:lpstr>
      <vt:lpstr>Кибер-буллинг</vt:lpstr>
      <vt:lpstr>Типы буллинга</vt:lpstr>
      <vt:lpstr>Основные характеристики Буллинга </vt:lpstr>
      <vt:lpstr> Психология участников буллинга: агрессоры, жертвы и наблюдатели. </vt:lpstr>
      <vt:lpstr>Жертвы буллинга. Кто это?</vt:lpstr>
      <vt:lpstr> Агрессоры  или буллеры:  Что же это за дети? </vt:lpstr>
      <vt:lpstr>Преследователи и наблюдатели</vt:lpstr>
      <vt:lpstr>Виды кибербуллинга</vt:lpstr>
      <vt:lpstr>Виды кибербуллинга</vt:lpstr>
      <vt:lpstr>Презентация PowerPoint</vt:lpstr>
      <vt:lpstr>Презентация PowerPoint</vt:lpstr>
      <vt:lpstr>Презентация PowerPoint</vt:lpstr>
      <vt:lpstr>Презентация PowerPoint</vt:lpstr>
      <vt:lpstr>ЕСЛИ РЕБЕНОК, ВСЁ-ТАКИ, СТОЛКНУЛСЯ С БУЛЛИНГОМ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буллинга у обучающихся  (руководство для подростков)</dc:title>
  <dc:creator>Camila</dc:creator>
  <cp:lastModifiedBy>10</cp:lastModifiedBy>
  <cp:revision>31</cp:revision>
  <dcterms:created xsi:type="dcterms:W3CDTF">2018-01-30T08:25:05Z</dcterms:created>
  <dcterms:modified xsi:type="dcterms:W3CDTF">2023-09-28T10:47:42Z</dcterms:modified>
</cp:coreProperties>
</file>