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2520280"/>
          </a:xfrm>
        </p:spPr>
        <p:txBody>
          <a:bodyPr>
            <a:normAutofit/>
          </a:bodyPr>
          <a:lstStyle/>
          <a:p>
            <a:pPr algn="r"/>
            <a:r>
              <a:rPr lang="ru-RU" sz="2700" dirty="0"/>
              <a:t>«Поступай с другими так, как ты хотел бы, чтобы они поступали с тобой» </a:t>
            </a:r>
            <a:br>
              <a:rPr lang="ru-RU" sz="2700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Травля или </a:t>
            </a:r>
            <a:r>
              <a:rPr lang="ru-RU" dirty="0" err="1"/>
              <a:t>буллинг</a:t>
            </a:r>
            <a:r>
              <a:rPr lang="ru-RU" dirty="0"/>
              <a:t>? </a:t>
            </a:r>
          </a:p>
        </p:txBody>
      </p:sp>
      <p:pic>
        <p:nvPicPr>
          <p:cNvPr id="5122" name="Picture 2" descr="C:\Users\user\Desktop\еще\slide-1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581128"/>
            <a:ext cx="2819028" cy="2114271"/>
          </a:xfrm>
          <a:prstGeom prst="rect">
            <a:avLst/>
          </a:prstGeom>
          <a:noFill/>
        </p:spPr>
      </p:pic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1171095B-CB71-9ACA-D055-CE06478872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Характеристика жертвы </a:t>
            </a:r>
            <a:r>
              <a:rPr lang="ru-RU" b="1" dirty="0" err="1"/>
              <a:t>буллинга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/>
          <a:lstStyle/>
          <a:p>
            <a:r>
              <a:rPr lang="ru-RU" b="1" dirty="0"/>
              <a:t>Беззащитность</a:t>
            </a:r>
          </a:p>
          <a:p>
            <a:r>
              <a:rPr lang="ru-RU" b="1" dirty="0"/>
              <a:t>Неготовность биться «насмерть»</a:t>
            </a:r>
          </a:p>
          <a:p>
            <a:r>
              <a:rPr lang="ru-RU" b="1" dirty="0"/>
              <a:t>Низкая самооценка</a:t>
            </a:r>
          </a:p>
          <a:p>
            <a:r>
              <a:rPr lang="ru-RU" b="1" dirty="0"/>
              <a:t>Высокая агрессивность</a:t>
            </a:r>
          </a:p>
          <a:p>
            <a:r>
              <a:rPr lang="ru-RU" b="1" dirty="0"/>
              <a:t>Психологические и социальные проблемы</a:t>
            </a:r>
            <a:endParaRPr lang="ru-RU" dirty="0"/>
          </a:p>
        </p:txBody>
      </p:sp>
      <p:pic>
        <p:nvPicPr>
          <p:cNvPr id="5122" name="Picture 2" descr="C:\Users\user\Desktop\бул\c7f021b842fe92771860de3b163a9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005064"/>
            <a:ext cx="3816424" cy="2609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Характеристика </a:t>
            </a:r>
            <a:r>
              <a:rPr lang="ru-RU" sz="3200" b="1" dirty="0" err="1"/>
              <a:t>буллера</a:t>
            </a:r>
            <a:r>
              <a:rPr lang="ru-RU" sz="3200" b="1" dirty="0"/>
              <a:t>(агрессора)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/>
          <a:lstStyle/>
          <a:p>
            <a:r>
              <a:rPr lang="ru-RU" b="1" dirty="0"/>
              <a:t>Неуравновешенность, самовлюбленность</a:t>
            </a:r>
          </a:p>
          <a:p>
            <a:r>
              <a:rPr lang="ru-RU" b="1" dirty="0"/>
              <a:t>Чрезмерная злоба, враждебность, желание «почесать кулаки»</a:t>
            </a:r>
            <a:r>
              <a:rPr lang="ru-RU" dirty="0"/>
              <a:t>.</a:t>
            </a:r>
          </a:p>
          <a:p>
            <a:r>
              <a:rPr lang="ru-RU" b="1" dirty="0"/>
              <a:t>Возвышенное положение в обществе</a:t>
            </a:r>
            <a:endParaRPr lang="ru-RU" dirty="0"/>
          </a:p>
        </p:txBody>
      </p:sp>
      <p:pic>
        <p:nvPicPr>
          <p:cNvPr id="1026" name="Picture 2" descr="C:\Users\user\Desktop\добавка\7c7f3a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869160"/>
            <a:ext cx="3201936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добавка\te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005064"/>
            <a:ext cx="3073524" cy="2049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user\Desktop\добавка\i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026036"/>
            <a:ext cx="2376264" cy="1737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F:\xS-iy19VwQ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077072"/>
            <a:ext cx="2755637" cy="1838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/>
          <a:lstStyle/>
          <a:p>
            <a:r>
              <a:rPr lang="ru-RU" b="1" dirty="0"/>
              <a:t>Последствия </a:t>
            </a:r>
            <a:r>
              <a:rPr lang="ru-RU" b="1" dirty="0" err="1"/>
              <a:t>буллинга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/>
          <a:lstStyle/>
          <a:p>
            <a:r>
              <a:rPr lang="ru-RU" b="1" dirty="0"/>
              <a:t>Расстройства психики</a:t>
            </a:r>
          </a:p>
          <a:p>
            <a:r>
              <a:rPr lang="ru-RU" b="1" dirty="0"/>
              <a:t>Сложности во взаимоотношениях</a:t>
            </a:r>
          </a:p>
          <a:p>
            <a:r>
              <a:rPr lang="ru-RU" b="1" dirty="0"/>
              <a:t>Болезни</a:t>
            </a:r>
            <a:endParaRPr lang="ru-RU" dirty="0"/>
          </a:p>
        </p:txBody>
      </p:sp>
      <p:pic>
        <p:nvPicPr>
          <p:cNvPr id="2050" name="Picture 2" descr="C:\Users\user\Desktop\еще\811e44f19b55db92a6fe6f917eb7401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861048"/>
            <a:ext cx="3594919" cy="2343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\Desktop\еще\podrostok-chasto-jaluetsya-na-golovnuyu-bol-122784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140968"/>
            <a:ext cx="30480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/>
          <a:lstStyle/>
          <a:p>
            <a:r>
              <a:rPr lang="ru-RU" b="1" dirty="0"/>
              <a:t>это должен знать каждый</a:t>
            </a:r>
            <a:r>
              <a:rPr lang="ru-RU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/>
          <a:lstStyle/>
          <a:p>
            <a:r>
              <a:rPr lang="ru-RU" b="1" dirty="0"/>
              <a:t>Что дол</a:t>
            </a:r>
            <a:endParaRPr lang="ru-RU" dirty="0"/>
          </a:p>
        </p:txBody>
      </p:sp>
      <p:sp>
        <p:nvSpPr>
          <p:cNvPr id="5" name="Выноска со стрелкой вправо 4"/>
          <p:cNvSpPr/>
          <p:nvPr/>
        </p:nvSpPr>
        <p:spPr>
          <a:xfrm>
            <a:off x="179512" y="1556792"/>
            <a:ext cx="3672408" cy="4968552"/>
          </a:xfrm>
          <a:prstGeom prst="rightArrow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tx1"/>
                </a:solidFill>
              </a:rPr>
              <a:t>В сложной ситуации необходимо обратиться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1628800"/>
            <a:ext cx="4608512" cy="12241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к  родителям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3429000"/>
            <a:ext cx="3672408" cy="1202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23928" y="3284984"/>
            <a:ext cx="4536504" cy="14401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к школьному психологу и социальному педагогу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779912" y="5157192"/>
            <a:ext cx="4680520" cy="1274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По телефону доверия-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</a:rPr>
              <a:t>111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92088"/>
          </a:xfrm>
        </p:spPr>
        <p:txBody>
          <a:bodyPr/>
          <a:lstStyle/>
          <a:p>
            <a:r>
              <a:rPr lang="ru-RU" b="1" dirty="0"/>
              <a:t>Это должен знать каждый</a:t>
            </a:r>
            <a:r>
              <a:rPr lang="ru-RU" dirty="0"/>
              <a:t>: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305776"/>
          </a:xfrm>
        </p:spPr>
        <p:txBody>
          <a:bodyPr/>
          <a:lstStyle/>
          <a:p>
            <a:r>
              <a:rPr lang="ru-RU" b="1" dirty="0"/>
              <a:t>Применение физического насилия над детьми также уголовно наказуемо, как и над взрослыми;</a:t>
            </a:r>
          </a:p>
          <a:p>
            <a:r>
              <a:rPr lang="ru-RU" b="1" dirty="0"/>
              <a:t>Оскорбления несовершеннолетнего ребенка другим несовершеннолетним влечет наказания по статье 5.61 Административного кодекса РФ, которая предусматривает штраф в размере от 3000 до 5000 рублей;</a:t>
            </a:r>
          </a:p>
          <a:p>
            <a:r>
              <a:rPr lang="ru-RU" b="1" dirty="0"/>
              <a:t>Уголовная ответственность наступает с 14 лет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12968" cy="166112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«Поступай с другими так, как ты хотел бы, чтобы они поступали с тобой»»</a:t>
            </a:r>
          </a:p>
        </p:txBody>
      </p:sp>
      <p:pic>
        <p:nvPicPr>
          <p:cNvPr id="3074" name="Picture 2" descr="C:\Users\user\Desktop\еще\hello_html_m5932d9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204864"/>
            <a:ext cx="5976664" cy="4482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Новая папка\0be4aa2196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8610099" cy="6237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712968" cy="2592288"/>
          </a:xfrm>
        </p:spPr>
        <p:txBody>
          <a:bodyPr>
            <a:normAutofit/>
          </a:bodyPr>
          <a:lstStyle/>
          <a:p>
            <a:r>
              <a:rPr lang="ru-RU" sz="32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Буллинг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длительное физическое или психическое насилие со стороны индивида или группы в отношении индивида, не способного защитить себя в данной ситуации. 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573016"/>
            <a:ext cx="8568952" cy="300152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Буллинг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в школе — это систематическое негативное влияние на ученика его одноклассником или группой детей. Само слово английское, его дословный перевод означает «драчун, насильник, хулиган». Обозначает термин групповой или индивидуальный террор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/>
          <a:lstStyle/>
          <a:p>
            <a:r>
              <a:rPr lang="ru-RU" b="1" dirty="0"/>
              <a:t>Статистика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568952" cy="3600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/>
              <a:t>За рубежом</a:t>
            </a:r>
            <a:r>
              <a:rPr lang="ru-RU" b="1" dirty="0"/>
              <a:t>: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err="1"/>
              <a:t>буллингу</a:t>
            </a:r>
            <a:r>
              <a:rPr lang="ru-RU" b="1" dirty="0"/>
              <a:t> подвергается от4% до 50% учащихся школ</a:t>
            </a:r>
          </a:p>
          <a:p>
            <a:pPr>
              <a:buNone/>
            </a:pPr>
            <a:r>
              <a:rPr lang="ru-RU" b="1" i="1" dirty="0"/>
              <a:t>В России:</a:t>
            </a:r>
          </a:p>
          <a:p>
            <a:pPr>
              <a:buNone/>
            </a:pPr>
            <a:r>
              <a:rPr lang="ru-RU" b="1" dirty="0"/>
              <a:t>22% мальчиков и 21% девочек становятся жертвами травли одноклассников уже в 11-летнем возрасте</a:t>
            </a:r>
          </a:p>
        </p:txBody>
      </p:sp>
      <p:pic>
        <p:nvPicPr>
          <p:cNvPr id="2050" name="Picture 2" descr="C:\Users\user\Desktop\Новая папка\sverstni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230000"/>
            <a:ext cx="3410446" cy="262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2088"/>
          </a:xfrm>
        </p:spPr>
        <p:txBody>
          <a:bodyPr/>
          <a:lstStyle/>
          <a:p>
            <a:r>
              <a:rPr lang="ru-RU" b="1" dirty="0"/>
              <a:t>Типы </a:t>
            </a:r>
            <a:r>
              <a:rPr lang="ru-RU" b="1" dirty="0" err="1"/>
              <a:t>буллинга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435280" cy="4608512"/>
          </a:xfrm>
        </p:spPr>
        <p:txBody>
          <a:bodyPr/>
          <a:lstStyle/>
          <a:p>
            <a:pPr>
              <a:buNone/>
            </a:pPr>
            <a:r>
              <a:rPr lang="ru-RU" b="1" dirty="0"/>
              <a:t>Физический</a:t>
            </a:r>
            <a:endParaRPr lang="en-US" b="1" dirty="0"/>
          </a:p>
          <a:p>
            <a:pPr>
              <a:buNone/>
            </a:pPr>
            <a:r>
              <a:rPr lang="ru-RU" dirty="0"/>
              <a:t> Он проявляется побоями, иногда даже намеренным членовредительством. 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5" name="Picture 2" descr="G:\ДОКУМЕНТЫ\НАСИЛИЕ В ШКОЛЕ\violence-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501008"/>
            <a:ext cx="4485698" cy="2964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80120"/>
          </a:xfrm>
        </p:spPr>
        <p:txBody>
          <a:bodyPr/>
          <a:lstStyle/>
          <a:p>
            <a:r>
              <a:rPr lang="ru-RU" b="1" dirty="0"/>
              <a:t>Типы </a:t>
            </a:r>
            <a:r>
              <a:rPr lang="ru-RU" b="1" dirty="0" err="1"/>
              <a:t>буллинга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3600400"/>
          </a:xfrm>
        </p:spPr>
        <p:txBody>
          <a:bodyPr/>
          <a:lstStyle/>
          <a:p>
            <a:pPr>
              <a:buNone/>
            </a:pPr>
            <a:r>
              <a:rPr lang="ru-RU" b="1" dirty="0"/>
              <a:t>Поведенческий</a:t>
            </a:r>
            <a:endParaRPr lang="ru-RU" dirty="0"/>
          </a:p>
          <a:p>
            <a:pPr algn="just">
              <a:buNone/>
            </a:pPr>
            <a:r>
              <a:rPr lang="ru-RU" dirty="0"/>
              <a:t>Это бойкот, сплетни (распространение заведомо ложных слухов, выставляющих жертву в невыгодном свете), игнорирование, изоляция в коллективе, интриги, шантаж, вымогательства, создание неприятностей (крадут личные вещи, </a:t>
            </a:r>
            <a:endParaRPr lang="en-US" dirty="0"/>
          </a:p>
          <a:p>
            <a:pPr>
              <a:buNone/>
            </a:pPr>
            <a:r>
              <a:rPr lang="ru-RU" dirty="0"/>
              <a:t>портят дневник, тетради).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5" name="Picture 3" descr="C:\Users\user\Desktop\Новая папка\izgoj.jpg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517740"/>
            <a:ext cx="3120347" cy="2340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/>
          <a:lstStyle/>
          <a:p>
            <a:r>
              <a:rPr lang="ru-RU" b="1" dirty="0"/>
              <a:t>Типы </a:t>
            </a:r>
            <a:r>
              <a:rPr lang="ru-RU" b="1" dirty="0" err="1"/>
              <a:t>буллинга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801720"/>
          </a:xfrm>
        </p:spPr>
        <p:txBody>
          <a:bodyPr/>
          <a:lstStyle/>
          <a:p>
            <a:pPr>
              <a:buNone/>
            </a:pPr>
            <a:r>
              <a:rPr lang="ru-RU" b="1" dirty="0"/>
              <a:t>Вербальная агрессия</a:t>
            </a:r>
          </a:p>
          <a:p>
            <a:pPr lvl="0" algn="just">
              <a:buNone/>
            </a:pPr>
            <a:r>
              <a:rPr lang="ru-RU" dirty="0"/>
              <a:t>Выражается в постоянных насмешках, «</a:t>
            </a:r>
            <a:r>
              <a:rPr lang="ru-RU" dirty="0" err="1"/>
              <a:t>подколах</a:t>
            </a:r>
            <a:r>
              <a:rPr lang="ru-RU" dirty="0"/>
              <a:t>», оскорблениях, окриках и даже проклятиях.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user\Desktop\Новая папка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573016"/>
            <a:ext cx="316835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\Desktop\Новая папка\ребенка-обижают-в-школе-1024x7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73016"/>
            <a:ext cx="4363702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/>
          <a:lstStyle/>
          <a:p>
            <a:r>
              <a:rPr lang="ru-RU" b="1" dirty="0"/>
              <a:t>Типы </a:t>
            </a:r>
            <a:r>
              <a:rPr lang="ru-RU" b="1" dirty="0" err="1"/>
              <a:t>буллинга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/>
          <a:lstStyle/>
          <a:p>
            <a:pPr>
              <a:buNone/>
            </a:pPr>
            <a:r>
              <a:rPr lang="ru-RU" b="1" dirty="0" err="1"/>
              <a:t>Кибербуллинг</a:t>
            </a:r>
            <a:endParaRPr lang="en-US" b="1" dirty="0"/>
          </a:p>
          <a:p>
            <a:pPr lvl="0">
              <a:buNone/>
            </a:pPr>
            <a:r>
              <a:rPr lang="ru-RU" dirty="0"/>
              <a:t> Проявляется в травле при помощи социальных сетей или посылании оскорблений на электронный адрес. Сюда входит съемка и выкладывание неприглядного видео в общий доступ.</a:t>
            </a:r>
          </a:p>
          <a:p>
            <a:pPr lvl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Picture 8" descr="F:\1455525745_podrostki-i-kompyuternye-ig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073697"/>
            <a:ext cx="3600400" cy="2742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936104"/>
          </a:xfrm>
        </p:spPr>
        <p:txBody>
          <a:bodyPr/>
          <a:lstStyle/>
          <a:p>
            <a:pPr algn="ctr"/>
            <a:r>
              <a:rPr lang="ru-RU" b="1" dirty="0"/>
              <a:t>Участники </a:t>
            </a:r>
            <a:r>
              <a:rPr lang="ru-RU" b="1" dirty="0" err="1"/>
              <a:t>буллинга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556792"/>
            <a:ext cx="2448272" cy="10801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жертва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3212976"/>
            <a:ext cx="2448272" cy="10801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наблюдатели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44208" y="1484784"/>
            <a:ext cx="2448272" cy="10801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агрессор</a:t>
            </a:r>
          </a:p>
        </p:txBody>
      </p:sp>
      <p:pic>
        <p:nvPicPr>
          <p:cNvPr id="4098" name="Picture 2" descr="C:\Users\user\Desktop\бул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08920"/>
            <a:ext cx="2033640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user\Desktop\бул\luda_dje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636912"/>
            <a:ext cx="2273278" cy="2388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user\Desktop\бул\i.jpeg11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4810125"/>
            <a:ext cx="3638550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208</TotalTime>
  <Words>367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Georgia</vt:lpstr>
      <vt:lpstr>Times New Roman</vt:lpstr>
      <vt:lpstr>Trebuchet MS</vt:lpstr>
      <vt:lpstr>Wingdings 2</vt:lpstr>
      <vt:lpstr>Городская</vt:lpstr>
      <vt:lpstr>«Поступай с другими так, как ты хотел бы, чтобы они поступали с тобой»    Травля или буллинг? </vt:lpstr>
      <vt:lpstr>Презентация PowerPoint</vt:lpstr>
      <vt:lpstr>Буллинг — это длительное физическое или психическое насилие со стороны индивида или группы в отношении индивида, не способного защитить себя в данной ситуации.  </vt:lpstr>
      <vt:lpstr>Статистика</vt:lpstr>
      <vt:lpstr>Типы буллинга</vt:lpstr>
      <vt:lpstr>Типы буллинга</vt:lpstr>
      <vt:lpstr>Типы буллинга</vt:lpstr>
      <vt:lpstr>Типы буллинга</vt:lpstr>
      <vt:lpstr>Участники буллинга</vt:lpstr>
      <vt:lpstr>Характеристика жертвы буллинга</vt:lpstr>
      <vt:lpstr>Характеристика буллера(агрессора)</vt:lpstr>
      <vt:lpstr>Последствия буллинга</vt:lpstr>
      <vt:lpstr>это должен знать каждый:</vt:lpstr>
      <vt:lpstr>Это должен знать каждый:</vt:lpstr>
      <vt:lpstr>«Поступай с другими так, как ты хотел бы, чтобы они поступали с тобой»»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«Поступай с другими так, как ты хотел бы, чтобы они поступали с тобой»-    </dc:title>
  <dc:creator>user</dc:creator>
  <cp:lastModifiedBy>irina shenderuk</cp:lastModifiedBy>
  <cp:revision>10</cp:revision>
  <dcterms:created xsi:type="dcterms:W3CDTF">2017-01-16T01:06:15Z</dcterms:created>
  <dcterms:modified xsi:type="dcterms:W3CDTF">2024-01-12T07:16:58Z</dcterms:modified>
</cp:coreProperties>
</file>