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Types>
</file>

<file path=_rels/.rels><?xml version="1.0" encoding="UTF-8" standalone="no" ?>
<Relationships xmlns="http://schemas.openxmlformats.org/package/2006/relationships">
  <Relationship Id="rId3" Target="docProps/core.xml" Type="http://schemas.openxmlformats.org/package/2006/relationships/metadata/core-properties"/>
  <Relationship Id="rId2" Target="docProps/app.xml" Type="http://schemas.openxmlformats.org/officeDocument/2006/relationships/extended-properties"/>
  <Relationship Id="rId1" Target="ppt/presentation.xml" Type="http://schemas.openxmlformats.org/officeDocument/2006/relationships/officeDocument"/>
</Relationships>

</file>

<file path=ppt/presentation.xml><?xml version="1.0" encoding="utf-8"?>
<p:presentation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p:sldMasterIdLst>
    <p:sldMasterId id="2147483648" r:id="rId2"/>
    <p:sldMasterId id="2147483649"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9144000" cy="5143500"/>
  <p:notesSz cx="5143500" cy="9144000"/>
</p:presentation>
</file>

<file path=ppt/tableStyles.xml><?xml version="1.0" encoding="utf-8"?>
<a:tblStyleLst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def="{5C22544A-7EE6-4342-B048-85BDC9FD1C3A}">
  <a:tblStyle styleId="{073A0DAA-6AF3-43AB-8588-CEC1D06C72B9}" styleName="Средний стиль 2">
    <a:wholeTbl>
      <a:tcTxStyle b="def" i="def">
        <a:fontRef idx="minor"/>
        <a:schemeClr val="dk1"/>
      </a:tcTxStyle>
      <a:tcStyle>
        <a:tcBdr>
          <a:left>
            <a:ln w="12700">
              <a:solidFill>
                <a:schemeClr val="lt1"/>
              </a:solidFill>
              <a:prstDash val="solid"/>
            </a:ln>
          </a:left>
          <a:right>
            <a:ln w="12700">
              <a:solidFill>
                <a:schemeClr val="lt1"/>
              </a:solidFill>
              <a:prstDash val="solid"/>
            </a:ln>
          </a:right>
          <a:top>
            <a:ln w="12700">
              <a:solidFill>
                <a:schemeClr val="lt1"/>
              </a:solidFill>
              <a:prstDash val="solid"/>
            </a:ln>
          </a:top>
          <a:bottom>
            <a:ln w="12700">
              <a:solidFill>
                <a:schemeClr val="lt1"/>
              </a:solidFill>
              <a:prstDash val="solid"/>
            </a:ln>
          </a:bottom>
          <a:insideH>
            <a:ln w="12700">
              <a:solidFill>
                <a:schemeClr val="lt1"/>
              </a:solidFill>
              <a:prstDash val="solid"/>
            </a:ln>
          </a:insideH>
          <a:insideV>
            <a:ln w="12700">
              <a:solidFill>
                <a:schemeClr val="lt1"/>
              </a:solidFill>
              <a:prstDash val="solid"/>
            </a:ln>
          </a:insideV>
        </a:tcBdr>
        <a:fill>
          <a:solidFill>
            <a:schemeClr val="dk1">
              <a:tint val="20000"/>
            </a:schemeClr>
          </a:solidFill>
        </a:fill>
      </a:tcStyle>
    </a:wholeTbl>
    <a:band1H>
      <a:tcStyle>
        <a:fill>
          <a:solidFill>
            <a:schemeClr val="dk1">
              <a:tint val="40000"/>
            </a:schemeClr>
          </a:solidFill>
        </a:fill>
      </a:tcStyle>
    </a:band1H>
    <a:band2H>
      <a:tcStyle/>
    </a:band2H>
    <a:band1V>
      <a:tcStyle>
        <a:fill>
          <a:solidFill>
            <a:schemeClr val="dk1">
              <a:tint val="40000"/>
            </a:schemeClr>
          </a:solidFill>
        </a:fill>
      </a:tcStyle>
    </a:band1V>
    <a:band2V>
      <a:tcStyle/>
    </a:band2V>
    <a:lastCol>
      <a:tcTxStyle b="on" i="def">
        <a:fontRef idx="minor"/>
        <a:schemeClr val="lt1"/>
      </a:tcTxStyle>
      <a:tcStyle>
        <a:fill>
          <a:solidFill>
            <a:schemeClr val="dk1"/>
          </a:solidFill>
        </a:fill>
      </a:tcStyle>
    </a:lastCol>
    <a:firstCol>
      <a:tcTxStyle b="on" i="def">
        <a:fontRef idx="minor"/>
        <a:schemeClr val="lt1"/>
      </a:tcTxStyle>
      <a:tcStyle>
        <a:fill>
          <a:solidFill>
            <a:schemeClr val="dk1"/>
          </a:solidFill>
        </a:fill>
      </a:tcStyle>
    </a:firstCol>
    <a:lastRow>
      <a:tcTxStyle b="on" i="def">
        <a:fontRef idx="minor"/>
        <a:schemeClr val="lt1"/>
      </a:tcTxStyle>
      <a:tcStyle>
        <a:tcBdr>
          <a:top>
            <a:ln w="38100">
              <a:solidFill>
                <a:schemeClr val="lt1"/>
              </a:solidFill>
              <a:prstDash val="solid"/>
            </a:ln>
          </a:top>
        </a:tcBdr>
        <a:fill>
          <a:solidFill>
            <a:schemeClr val="dk1"/>
          </a:solidFill>
        </a:fill>
      </a:tcStyle>
    </a:lastRow>
    <a:firstRow>
      <a:tcTxStyle b="on" i="def">
        <a:fontRef idx="minor"/>
        <a:schemeClr val="lt1"/>
      </a:tcTxStyle>
      <a:tcStyle>
        <a:tcBdr>
          <a:bottom>
            <a:ln w="38100">
              <a:solidFill>
                <a:schemeClr val="lt1"/>
              </a:solidFill>
              <a:prstDash val="solid"/>
            </a:ln>
          </a:bottom>
        </a:tcBdr>
        <a:fill>
          <a:solidFill>
            <a:schemeClr val="dk1"/>
          </a:solidFill>
        </a:fill>
      </a:tcStyle>
    </a:firstRow>
  </a:tblStyle>
  <a:tblStyle styleId="{2D5ABB26-0587-4C30-8999-92F81FD0307C}" styleName="Нет стиля, нет сетки">
    <a:wholeTbl>
      <a:tcTxStyle b="def" i="def">
        <a:fontRef idx="minor"/>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b="def" i="def">
        <a:fontRef idx="minor"/>
        <a:schemeClr val="dk1"/>
      </a:tcTxStyle>
      <a:tcStyle>
        <a:tcBdr>
          <a:left>
            <a:ln w="12700">
              <a:solidFill>
                <a:schemeClr val="lt1"/>
              </a:solidFill>
              <a:prstDash val="solid"/>
            </a:ln>
          </a:left>
          <a:right>
            <a:ln w="12700">
              <a:solidFill>
                <a:schemeClr val="lt1"/>
              </a:solidFill>
              <a:prstDash val="solid"/>
            </a:ln>
          </a:right>
          <a:top>
            <a:ln w="12700">
              <a:solidFill>
                <a:schemeClr val="lt1"/>
              </a:solidFill>
              <a:prstDash val="solid"/>
            </a:ln>
          </a:top>
          <a:bottom>
            <a:ln w="12700">
              <a:solidFill>
                <a:schemeClr val="lt1"/>
              </a:solidFill>
              <a:prstDash val="solid"/>
            </a:ln>
          </a:bottom>
          <a:insideH>
            <a:ln w="12700">
              <a:solidFill>
                <a:schemeClr val="lt1"/>
              </a:solidFill>
              <a:prstDash val="solid"/>
            </a:ln>
          </a:insideH>
          <a:insideV>
            <a:ln w="12700">
              <a:solidFill>
                <a:schemeClr val="lt1"/>
              </a:solidFill>
              <a:prstDash val="solid"/>
            </a:ln>
          </a:insideV>
        </a:tcBdr>
        <a:fill>
          <a:solidFill>
            <a:schemeClr val="accent1">
              <a:tint val="20000"/>
            </a:schemeClr>
          </a:solidFill>
        </a:fill>
      </a:tcStyle>
    </a:wholeTbl>
    <a:band1H>
      <a:tcStyle>
        <a:fill>
          <a:solidFill>
            <a:schemeClr val="accent1">
              <a:tint val="40000"/>
            </a:schemeClr>
          </a:solidFill>
        </a:fill>
      </a:tcStyle>
    </a:band1H>
    <a:band2H>
      <a:tcStyle/>
    </a:band2H>
    <a:band1V>
      <a:tcStyle>
        <a:fill>
          <a:solidFill>
            <a:schemeClr val="accent1">
              <a:tint val="40000"/>
            </a:schemeClr>
          </a:solidFill>
        </a:fill>
      </a:tcStyle>
    </a:band1V>
    <a:band2V>
      <a:tcStyle/>
    </a:band2V>
    <a:lastCol>
      <a:tcTxStyle b="on" i="def">
        <a:fontRef idx="minor"/>
        <a:schemeClr val="lt1"/>
      </a:tcTxStyle>
      <a:tcStyle>
        <a:fill>
          <a:solidFill>
            <a:schemeClr val="accent1"/>
          </a:solidFill>
        </a:fill>
      </a:tcStyle>
    </a:lastCol>
    <a:firstCol>
      <a:tcTxStyle b="on" i="def">
        <a:fontRef idx="minor"/>
        <a:schemeClr val="lt1"/>
      </a:tcTxStyle>
      <a:tcStyle>
        <a:fill>
          <a:solidFill>
            <a:schemeClr val="accent1"/>
          </a:solidFill>
        </a:fill>
      </a:tcStyle>
    </a:firstCol>
    <a:lastRow>
      <a:tcTxStyle b="on" i="def">
        <a:fontRef idx="minor"/>
        <a:schemeClr val="lt1"/>
      </a:tcTxStyle>
      <a:tcStyle>
        <a:tcBdr>
          <a:top>
            <a:ln w="38100">
              <a:solidFill>
                <a:schemeClr val="lt1"/>
              </a:solidFill>
              <a:prstDash val="solid"/>
            </a:ln>
          </a:top>
        </a:tcBdr>
        <a:fill>
          <a:solidFill>
            <a:schemeClr val="accent1"/>
          </a:solidFill>
        </a:fill>
      </a:tcStyle>
    </a:lastRow>
    <a:firstRow>
      <a:tcTxStyle b="on" i="def">
        <a:fontRef idx="minor"/>
        <a:schemeClr val="lt1"/>
      </a:tcTxStyle>
      <a:tcStyle>
        <a:tcBdr>
          <a:bottom>
            <a:ln w="38100">
              <a:solidFill>
                <a:schemeClr val="lt1"/>
              </a:solidFill>
              <a:prstDash val="solid"/>
            </a:ln>
          </a:bottom>
        </a:tcBdr>
        <a:fill>
          <a:solidFill>
            <a:schemeClr val="accent1"/>
          </a:solidFill>
        </a:fill>
      </a:tcStyle>
    </a:firstRow>
  </a:tblStyle>
</a:tblStyleLst>
</file>

<file path=ppt/_rels/presentation.xml.rels><?xml version="1.0" encoding="UTF-8" standalone="no" ?>
<Relationships xmlns="http://schemas.openxmlformats.org/package/2006/relationships">
  <Relationship Id="rId28" Target="tableStyles.xml" Type="http://schemas.openxmlformats.org/officeDocument/2006/relationships/tableStyles"/>
  <Relationship Id="rId27" Target="slides/slide23.xml" Type="http://schemas.openxmlformats.org/officeDocument/2006/relationships/slide"/>
  <Relationship Id="rId23" Target="slides/slide19.xml" Type="http://schemas.openxmlformats.org/officeDocument/2006/relationships/slide"/>
  <Relationship Id="rId22" Target="slides/slide18.xml" Type="http://schemas.openxmlformats.org/officeDocument/2006/relationships/slide"/>
  <Relationship Id="rId25" Target="slides/slide21.xml" Type="http://schemas.openxmlformats.org/officeDocument/2006/relationships/slide"/>
  <Relationship Id="rId21" Target="slides/slide17.xml" Type="http://schemas.openxmlformats.org/officeDocument/2006/relationships/slide"/>
  <Relationship Id="rId13" Target="slides/slide9.xml" Type="http://schemas.openxmlformats.org/officeDocument/2006/relationships/slide"/>
  <Relationship Id="rId24" Target="slides/slide20.xml" Type="http://schemas.openxmlformats.org/officeDocument/2006/relationships/slide"/>
  <Relationship Id="rId11" Target="slides/slide7.xml" Type="http://schemas.openxmlformats.org/officeDocument/2006/relationships/slide"/>
  <Relationship Id="rId18" Target="slides/slide14.xml" Type="http://schemas.openxmlformats.org/officeDocument/2006/relationships/slide"/>
  <Relationship Id="rId17" Target="slides/slide13.xml" Type="http://schemas.openxmlformats.org/officeDocument/2006/relationships/slide"/>
  <Relationship Id="rId10" Target="slides/slide6.xml" Type="http://schemas.openxmlformats.org/officeDocument/2006/relationships/slide"/>
  <Relationship Id="rId26" Target="slides/slide22.xml" Type="http://schemas.openxmlformats.org/officeDocument/2006/relationships/slide"/>
  <Relationship Id="rId15" Target="slides/slide11.xml" Type="http://schemas.openxmlformats.org/officeDocument/2006/relationships/slide"/>
  <Relationship Id="rId9" Target="slides/slide5.xml" Type="http://schemas.openxmlformats.org/officeDocument/2006/relationships/slide"/>
  <Relationship Id="rId20" Target="slides/slide16.xml" Type="http://schemas.openxmlformats.org/officeDocument/2006/relationships/slide"/>
  <Relationship Id="rId19" Target="slides/slide15.xml" Type="http://schemas.openxmlformats.org/officeDocument/2006/relationships/slide"/>
  <Relationship Id="rId8" Target="slides/slide4.xml" Type="http://schemas.openxmlformats.org/officeDocument/2006/relationships/slide"/>
  <Relationship Id="rId7" Target="slides/slide3.xml" Type="http://schemas.openxmlformats.org/officeDocument/2006/relationships/slide"/>
  <Relationship Id="rId14" Target="slides/slide10.xml" Type="http://schemas.openxmlformats.org/officeDocument/2006/relationships/slide"/>
  <Relationship Id="rId6" Target="slides/slide2.xml" Type="http://schemas.openxmlformats.org/officeDocument/2006/relationships/slide"/>
  <Relationship Id="rId5" Target="slides/slide1.xml" Type="http://schemas.openxmlformats.org/officeDocument/2006/relationships/slide"/>
  <Relationship Id="rId4" Target="slideMasters/slideMaster2.xml" Type="http://schemas.openxmlformats.org/officeDocument/2006/relationships/slideMaster"/>
  <Relationship Id="rId16" Target="slides/slide12.xml" Type="http://schemas.openxmlformats.org/officeDocument/2006/relationships/slide"/>
  <Relationship Id="rId12" Target="slides/slide8.xml" Type="http://schemas.openxmlformats.org/officeDocument/2006/relationships/slide"/>
  <Relationship Id="rId3" Target="theme/theme2.xml" Type="http://schemas.openxmlformats.org/officeDocument/2006/relationships/theme"/>
  <Relationship Id="rId2" Target="slideMasters/slideMaster1.xml" Type="http://schemas.openxmlformats.org/officeDocument/2006/relationships/slideMaster"/>
  <Relationship Id="rId1" Target="theme/theme1.xml" Type="http://schemas.openxmlformats.org/officeDocument/2006/relationships/theme"/>
</Relationships>

</file>

<file path=ppt/slideLayouts/_rels/slideLayout1.xml.rels><?xml version="1.0" encoding="UTF-8" standalone="no" ?>
<Relationships xmlns="http://schemas.openxmlformats.org/package/2006/relationships">
  <Relationship Id="rId1" Target="../slideMasters/slideMaster1.xml" Type="http://schemas.openxmlformats.org/officeDocument/2006/relationships/slideMaster"/>
</Relationships>

</file>

<file path=ppt/slideLayouts/_rels/slideLayout2.xml.rels><?xml version="1.0" encoding="UTF-8" standalone="no" ?>
<Relationships xmlns="http://schemas.openxmlformats.org/package/2006/relationships">
  <Relationship Id="rId1" Target="../slideMasters/slideMaster2.xml" Type="http://schemas.openxmlformats.org/officeDocument/2006/relationships/slideMaster"/>
</Relationships>

</file>

<file path=ppt/slideLayouts/_rels/slideLayout3.xml.rels><?xml version="1.0" encoding="UTF-8" standalone="no" ?>
<Relationships xmlns="http://schemas.openxmlformats.org/package/2006/relationships">
  <Relationship Id="rId1" Target="../slideMasters/slideMaster2.xml" Type="http://schemas.openxmlformats.org/officeDocument/2006/relationships/slideMaster"/>
</Relationships>

</file>

<file path=ppt/slideLayouts/slideLayout1.xml><?xml version="1.0" encoding="utf-8"?>
<p:sldLayout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type="cust">
  <p:cSld name="9_Empty">
    <p:spTree>
      <p:nvGrpSpPr>
        <p:cNvPr hidden="false" id="13" name="GroupShape 13"/>
        <p:cNvGrpSpPr/>
        <p:nvPr isPhoto="false"/>
      </p:nvGrpSpPr>
      <p:grpSpPr>
        <a:xfrm flipH="false" flipV="false" rot="0">
          <a:off x="0" y="0"/>
          <a:ext cx="0" cy="0"/>
          <a:chOff x="0" y="0"/>
          <a:chExt cx="0" cy="0"/>
        </a:xfrm>
      </p:grpSpPr>
      <p:sp>
        <p:nvSpPr>
          <p:cNvPr hidden="false" id="14" name="Shape 14"/>
          <p:cNvSpPr txBox="true"/>
          <p:nvPr isPhoto="false"/>
        </p:nvSpPr>
        <p:spPr>
          <a:xfrm flipH="false" flipV="false" rot="0">
            <a:off x="8961438" y="4965700"/>
            <a:ext cx="122236" cy="123825"/>
          </a:xfrm>
          <a:prstGeom prst="rect">
            <a:avLst/>
          </a:prstGeom>
        </p:spPr>
        <p:txBody>
          <a:bodyPr anchor="ctr" bIns="0" lIns="0" rIns="0" tIns="0" wrap="none">
            <a:spAutoFit/>
          </a:bodyPr>
          <a:lstStyle>
            <a:defPPr/>
            <a:lvl1pPr algn="l" indent="0" lvl="0" marL="0">
              <a:defRPr baseline="0" sz="100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r>
              <a:rPr sz="800">
                <a:solidFill>
                  <a:srgbClr val="808080"/>
                </a:solidFill>
              </a:rPr>
              <a:t>‹#›</a:t>
            </a:r>
            <a:endParaRPr sz="610">
              <a:solidFill>
                <a:srgbClr val="808080"/>
              </a:solidFill>
            </a:endParaRPr>
          </a:p>
        </p:txBody>
      </p:sp>
      <p:sp>
        <p:nvSpPr>
          <p:cNvPr hidden="false" id="15" name="Shape 15"/>
          <p:cNvSpPr txBox="false"/>
          <p:nvPr isPhoto="false"/>
        </p:nvSpPr>
        <p:spPr>
          <a:xfrm flipH="false" flipV="true" rot="0">
            <a:off x="184150" y="568325"/>
            <a:ext cx="8783638" cy="0"/>
          </a:xfrm>
          <a:prstGeom prst="line">
            <a:avLst/>
          </a:prstGeom>
          <a:ln w="41275">
            <a:solidFill>
              <a:srgbClr val="014F95"/>
            </a:solidFill>
            <a:prstDash val="solid"/>
          </a:ln>
        </p:spPr>
        <p:style>
          <a:lnRef idx="0"/>
          <a:fillRef idx="0">
            <a:schemeClr val="accent1"/>
          </a:fillRef>
          <a:effectRef idx="0"/>
          <a:fontRef idx="none"/>
        </p:style>
      </p:sp>
      <p:sp>
        <p:nvSpPr>
          <p:cNvPr hidden="false" id="16" name="Shape 16"/>
          <p:cNvSpPr txBox="true"/>
          <p:nvPr isPhoto="false">
            <p:ph idx="4" type="body"/>
          </p:nvPr>
        </p:nvSpPr>
        <p:spPr>
          <a:xfrm flipH="false" flipV="false" rot="0">
            <a:off x="187080" y="125687"/>
            <a:ext cx="8769841" cy="435812"/>
          </a:xfrm>
          <a:prstGeom prst="rect">
            <a:avLst/>
          </a:prstGeom>
        </p:spPr>
        <p:txBody>
          <a:bodyPr anchor="ctr"/>
          <a:lstStyle>
            <a:defPPr/>
            <a:lvl1pPr indent="0" lvl="0" marL="0">
              <a:spcBef>
                <a:spcPts val="0"/>
              </a:spcBef>
              <a:spcAft>
                <a:spcPts val="166"/>
              </a:spcAft>
              <a:buNone/>
              <a:defRPr b="true" sz="1800">
                <a:latin typeface="Century Gothic"/>
                <a:ea typeface="Century Gothic"/>
                <a:cs typeface="Century Gothic"/>
              </a:defRPr>
            </a:lvl1pPr>
          </a:lstStyle>
          <a:p>
            <a:pPr lvl="0"/>
            <a:r>
              <a:t>Click to edit Master text styles</a:t>
            </a:r>
          </a:p>
        </p:txBody>
      </p:sp>
    </p:spTree>
  </p:cSld>
</p:sldLayout>
</file>

<file path=ppt/slideLayouts/slideLayout2.xml><?xml version="1.0" encoding="utf-8"?>
<p:sldLayout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false" type="cust">
  <p:cSld name="9_Empty">
    <p:spTree>
      <p:nvGrpSpPr>
        <p:cNvPr hidden="false" id="17" name="GroupShape 17"/>
        <p:cNvGrpSpPr/>
        <p:nvPr isPhoto="false"/>
      </p:nvGrpSpPr>
      <p:grpSpPr>
        <a:xfrm flipH="false" flipV="false" rot="0">
          <a:off x="0" y="0"/>
          <a:ext cx="0" cy="0"/>
          <a:chOff x="0" y="0"/>
          <a:chExt cx="0" cy="0"/>
        </a:xfrm>
      </p:grpSpPr>
      <p:sp>
        <p:nvSpPr>
          <p:cNvPr hidden="false" id="18" name="Shape 18"/>
          <p:cNvSpPr txBox="true"/>
          <p:nvPr isPhoto="false"/>
        </p:nvSpPr>
        <p:spPr>
          <a:xfrm flipH="false" flipV="false" rot="0">
            <a:off x="8962127" y="4965902"/>
            <a:ext cx="121828" cy="123111"/>
          </a:xfrm>
          <a:prstGeom prst="rect">
            <a:avLst/>
          </a:prstGeom>
        </p:spPr>
        <p:txBody>
          <a:bodyPr anchor="ctr" bIns="0" lIns="0" rIns="0" tIns="0" vert="horz" wrap="none">
            <a:spAutoFit/>
          </a:bodyPr>
          <a:lstStyle>
            <a:defPPr/>
            <a:lvl1pPr algn="l" indent="0" lvl="0" marL="0">
              <a:defRPr baseline="0" sz="100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pPr algn="l" indent="0" lvl="0" marL="0" marR="0">
              <a:lnSpc>
                <a:spcPct val="100000"/>
              </a:lnSpc>
              <a:spcBef>
                <a:spcPts val="0"/>
              </a:spcBef>
              <a:spcAft>
                <a:spcPts val="0"/>
              </a:spcAft>
              <a:buNone/>
            </a:pPr>
            <a:r>
              <a:rPr b="false" baseline="0" cap="none" i="false" spc="0" strike="noStrike" sz="800" u="none">
                <a:solidFill>
                  <a:srgbClr val="808080"/>
                </a:solidFill>
                <a:latin typeface="Calibri"/>
                <a:ea typeface="Calibri"/>
                <a:cs typeface="Calibri"/>
              </a:rPr>
              <a:t>‹#›</a:t>
            </a:r>
            <a:endParaRPr b="false" baseline="0" cap="none" i="false" spc="0" strike="noStrike" sz="610" u="none">
              <a:solidFill>
                <a:srgbClr val="808080"/>
              </a:solidFill>
              <a:latin typeface="Calibri"/>
              <a:ea typeface="Calibri"/>
              <a:cs typeface="Calibri"/>
            </a:endParaRPr>
          </a:p>
        </p:txBody>
      </p:sp>
      <p:sp>
        <p:nvSpPr>
          <p:cNvPr hidden="false" id="19" name="Shape 19"/>
          <p:cNvSpPr txBox="true"/>
          <p:nvPr isPhoto="false">
            <p:ph idx="5" type="body"/>
          </p:nvPr>
        </p:nvSpPr>
        <p:spPr>
          <a:xfrm flipH="false" flipV="false" rot="0">
            <a:off x="187080" y="125687"/>
            <a:ext cx="8769841" cy="435812"/>
          </a:xfrm>
          <a:prstGeom prst="rect">
            <a:avLst/>
          </a:prstGeom>
        </p:spPr>
        <p:txBody>
          <a:bodyPr anchor="ctr">
            <a:normAutofit fontScale="100%" lnSpcReduction="0%"/>
          </a:bodyPr>
          <a:lstStyle>
            <a:defPPr/>
            <a:lvl1pPr indent="0" lvl="0" marL="0">
              <a:spcBef>
                <a:spcPts val="0"/>
              </a:spcBef>
              <a:spcAft>
                <a:spcPts val="166"/>
              </a:spcAft>
              <a:buNone/>
              <a:defRPr b="true" sz="1800">
                <a:latin typeface="Century Gothic"/>
                <a:ea typeface="Century Gothic"/>
                <a:cs typeface="Century Gothic"/>
              </a:defRPr>
            </a:lvl1pPr>
          </a:lstStyle>
          <a:p>
            <a:pPr lvl="0"/>
            <a:r>
              <a:t>Click to edit Master text styles</a:t>
            </a:r>
          </a:p>
        </p:txBody>
      </p:sp>
      <p:sp>
        <p:nvSpPr>
          <p:cNvPr hidden="false" id="20" name="Shape 20"/>
          <p:cNvSpPr txBox="false"/>
          <p:nvPr isPhoto="false"/>
        </p:nvSpPr>
        <p:spPr>
          <a:xfrm flipH="false" flipV="true" rot="0">
            <a:off x="184076" y="568749"/>
            <a:ext cx="8784000" cy="0"/>
          </a:xfrm>
          <a:prstGeom prst="line">
            <a:avLst/>
          </a:prstGeom>
          <a:ln w="41275">
            <a:solidFill>
              <a:srgbClr val="014F95"/>
            </a:solidFill>
            <a:prstDash val="solid"/>
          </a:ln>
        </p:spPr>
        <p:style>
          <a:lnRef idx="0"/>
          <a:fillRef idx="0">
            <a:schemeClr val="accent1"/>
          </a:fillRef>
          <a:effectRef idx="0"/>
          <a:fontRef idx="none"/>
        </p:style>
      </p:sp>
    </p:spTree>
  </p:cSld>
</p:sldLayout>
</file>

<file path=ppt/slideLayouts/slideLayout3.xml><?xml version="1.0" encoding="utf-8"?>
<p:sldLayout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type="cust">
  <p:cSld name="Title Only">
    <p:spTree>
      <p:nvGrpSpPr>
        <p:cNvPr hidden="false" id="21" name="GroupShape 21"/>
        <p:cNvGrpSpPr/>
        <p:nvPr isPhoto="false"/>
      </p:nvGrpSpPr>
      <p:grpSpPr>
        <a:xfrm flipH="false" flipV="false" rot="0">
          <a:off x="0" y="0"/>
          <a:ext cx="0" cy="0"/>
          <a:chOff x="0" y="0"/>
          <a:chExt cx="0" cy="0"/>
        </a:xfrm>
      </p:grpSpPr>
    </p:spTree>
  </p:cSld>
</p:sldLayout>
</file>

<file path=ppt/slideMasters/_rels/slideMaster1.xml.rels><?xml version="1.0" encoding="UTF-8" standalone="no" ?>
<Relationships xmlns="http://schemas.openxmlformats.org/package/2006/relationships">
  <Relationship Id="rId2" Target="../slideLayouts/slideLayout1.xml" Type="http://schemas.openxmlformats.org/officeDocument/2006/relationships/slideLayout"/>
  <Relationship Id="rId1" Target="../theme/theme1.xml" Type="http://schemas.openxmlformats.org/officeDocument/2006/relationships/theme"/>
</Relationships>

</file>

<file path=ppt/slideMasters/_rels/slideMaster2.xml.rels><?xml version="1.0" encoding="UTF-8" standalone="no" ?>
<Relationships xmlns="http://schemas.openxmlformats.org/package/2006/relationships">
  <Relationship Id="rId3" Target="../slideLayouts/slideLayout3.xml" Type="http://schemas.openxmlformats.org/officeDocument/2006/relationships/slideLayout"/>
  <Relationship Id="rId2" Target="../slideLayouts/slideLayout2.xml" Type="http://schemas.openxmlformats.org/officeDocument/2006/relationships/slideLayout"/>
  <Relationship Id="rId1" Target="../theme/theme2.xml" Type="http://schemas.openxmlformats.org/officeDocument/2006/relationships/theme"/>
</Relationships>

</file>

<file path=ppt/slideMasters/slideMaster1.xml><?xml version="1.0" encoding="utf-8"?>
<p:sldMaster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p:cSld name="">
    <p:bg>
      <p:bgPr>
        <a:solidFill>
          <a:schemeClr val="bg1"/>
        </a:solidFill>
      </p:bgPr>
    </p:bg>
    <p:spTree>
      <p:nvGrpSpPr>
        <p:cNvPr hidden="false" id="1" name="GroupShape 1"/>
        <p:cNvGrpSpPr/>
        <p:nvPr isPhoto="false"/>
      </p:nvGrpSpPr>
      <p:grpSpPr>
        <a:xfrm flipH="false" flipV="false" rot="0">
          <a:off x="0" y="0"/>
          <a:ext cx="0" cy="0"/>
          <a:chOff x="0" y="0"/>
          <a:chExt cx="0" cy="0"/>
        </a:xfrm>
      </p:grpSpPr>
      <p:sp>
        <p:nvSpPr>
          <p:cNvPr hidden="false" id="2" name="Shape 2"/>
          <p:cNvSpPr txBox="true"/>
          <p:nvPr isPhoto="false">
            <p:ph idx="0" type="title"/>
          </p:nvPr>
        </p:nvSpPr>
        <p:spPr>
          <a:xfrm flipH="false" flipV="false" rot="0">
            <a:off x="628650" y="274638"/>
            <a:ext cx="7886700" cy="993775"/>
          </a:xfrm>
          <a:prstGeom prst="rect">
            <a:avLst/>
          </a:prstGeom>
          <a:noFill/>
          <a:ln>
            <a:noFill/>
          </a:ln>
        </p:spPr>
        <p:txBody>
          <a:bodyPr anchor="ctr" bIns="45720" lIns="91440" rIns="91440" tIns="45720" vert="horz" wrap="square"/>
          <a:p>
            <a:pPr lvl="0"/>
            <a:r>
              <a:t>Образец заголовка</a:t>
            </a:r>
          </a:p>
        </p:txBody>
      </p:sp>
      <p:sp>
        <p:nvSpPr>
          <p:cNvPr hidden="false" id="3" name="Shape 3"/>
          <p:cNvSpPr txBox="true"/>
          <p:nvPr isPhoto="false">
            <p:ph idx="1" type="body"/>
          </p:nvPr>
        </p:nvSpPr>
        <p:spPr>
          <a:xfrm flipH="false" flipV="false" rot="0">
            <a:off x="628650" y="1370013"/>
            <a:ext cx="7886700" cy="3262312"/>
          </a:xfrm>
          <a:prstGeom prst="rect">
            <a:avLst/>
          </a:prstGeom>
        </p:spPr>
        <p:txBody>
          <a:bodyPr bIns="45720" lIns="91440" rIns="91440" tIns="45720" vert="horz">
            <a:normAutofit fontScale="100%" lnSpcReduction="0%"/>
          </a:bodyPr>
          <a:p>
            <a:pPr lvl="0"/>
            <a:r>
              <a:t>Образец текста</a:t>
            </a:r>
          </a:p>
          <a:p>
            <a:pPr lvl="1"/>
            <a:r>
              <a:t>Второй уровень</a:t>
            </a:r>
          </a:p>
          <a:p>
            <a:pPr lvl="2"/>
            <a:r>
              <a:t>Третий уровень</a:t>
            </a:r>
          </a:p>
          <a:p>
            <a:pPr lvl="3"/>
            <a:r>
              <a:t>Четвертый уровень</a:t>
            </a:r>
          </a:p>
          <a:p>
            <a:pPr lvl="4"/>
            <a:r>
              <a:t>Пятый уровень</a:t>
            </a:r>
          </a:p>
        </p:txBody>
      </p:sp>
      <p:sp>
        <p:nvSpPr>
          <p:cNvPr hidden="false" id="4" name="Shape 4"/>
          <p:cNvSpPr txBox="true"/>
          <p:nvPr isPhoto="false">
            <p:ph idx="2" type="dt"/>
          </p:nvPr>
        </p:nvSpPr>
        <p:spPr>
          <a:xfrm flipH="false" flipV="false" rot="0">
            <a:off x="628650" y="4767263"/>
            <a:ext cx="2057400" cy="274637"/>
          </a:xfrm>
          <a:prstGeom prst="rect">
            <a:avLst/>
          </a:prstGeom>
        </p:spPr>
        <p:txBody>
          <a:bodyPr anchor="ctr" bIns="45720" lIns="91440" rIns="91440" tIns="45720" vert="horz"/>
          <a:lstStyle>
            <a:defPPr/>
            <a:lvl1pPr algn="l" indent="0" lvl="0" marL="0">
              <a:spcBef>
                <a:spcPts val="0"/>
              </a:spcBef>
              <a:spcAft>
                <a:spcPts val="0"/>
              </a:spcAft>
              <a:defRPr sz="900">
                <a:solidFill>
                  <a:schemeClr val="tx1">
                    <a:tint val="75000"/>
                  </a:schemeClr>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r>
              <a:rPr>
                <a:solidFill>
                  <a:srgbClr val="000000">
                    <a:tint val="75000"/>
                  </a:srgbClr>
                </a:solidFill>
              </a:rPr>
              <a:t>11.09.2023</a:t>
            </a:r>
            <a:endParaRPr>
              <a:solidFill>
                <a:srgbClr val="000000">
                  <a:tint val="75000"/>
                </a:srgbClr>
              </a:solidFill>
            </a:endParaRPr>
          </a:p>
        </p:txBody>
      </p:sp>
      <p:sp>
        <p:nvSpPr>
          <p:cNvPr hidden="false" id="5" name="Shape 5"/>
          <p:cNvSpPr txBox="true"/>
          <p:nvPr isPhoto="false">
            <p:ph idx="3" type="ftr"/>
          </p:nvPr>
        </p:nvSpPr>
        <p:spPr>
          <a:xfrm flipH="false" flipV="false" rot="0">
            <a:off x="3028950" y="4767263"/>
            <a:ext cx="3086100" cy="274637"/>
          </a:xfrm>
          <a:prstGeom prst="rect">
            <a:avLst/>
          </a:prstGeom>
        </p:spPr>
        <p:txBody>
          <a:bodyPr anchor="ctr" bIns="45720" lIns="91440" rIns="91440" tIns="45720" vert="horz"/>
          <a:lstStyle>
            <a:defPPr/>
            <a:lvl1pPr algn="ctr" indent="0" lvl="0" marL="0">
              <a:spcBef>
                <a:spcPts val="0"/>
              </a:spcBef>
              <a:spcAft>
                <a:spcPts val="0"/>
              </a:spcAft>
              <a:defRPr sz="900">
                <a:solidFill>
                  <a:schemeClr val="tx1">
                    <a:tint val="75000"/>
                  </a:schemeClr>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endParaRPr>
              <a:solidFill>
                <a:srgbClr val="000000">
                  <a:tint val="75000"/>
                </a:srgbClr>
              </a:solidFill>
            </a:endParaRPr>
          </a:p>
        </p:txBody>
      </p:sp>
      <p:sp>
        <p:nvSpPr>
          <p:cNvPr hidden="false" id="6" name="Shape 6"/>
          <p:cNvSpPr txBox="true"/>
          <p:nvPr isPhoto="false">
            <p:ph idx="4" type="sldNum"/>
          </p:nvPr>
        </p:nvSpPr>
        <p:spPr>
          <a:xfrm flipH="false" flipV="false" rot="0">
            <a:off x="6457950" y="4767263"/>
            <a:ext cx="2057400" cy="274637"/>
          </a:xfrm>
          <a:prstGeom prst="rect">
            <a:avLst/>
          </a:prstGeom>
        </p:spPr>
        <p:txBody>
          <a:bodyPr anchor="ctr" bIns="45720" lIns="91440" rIns="91440" tIns="45720" vert="horz"/>
          <a:lstStyle>
            <a:defPPr/>
            <a:lvl1pPr algn="r" indent="0" lvl="0" marL="0">
              <a:spcBef>
                <a:spcPts val="0"/>
              </a:spcBef>
              <a:spcAft>
                <a:spcPts val="0"/>
              </a:spcAft>
              <a:defRPr sz="900">
                <a:solidFill>
                  <a:schemeClr val="tx1">
                    <a:tint val="75000"/>
                  </a:schemeClr>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r>
              <a:rPr>
                <a:solidFill>
                  <a:srgbClr val="000000">
                    <a:tint val="75000"/>
                  </a:srgbClr>
                </a:solidFill>
              </a:rPr>
              <a:t>‹#›</a:t>
            </a:r>
            <a:endParaRPr>
              <a:solidFill>
                <a:srgbClr val="000000">
                  <a:tint val="75000"/>
                </a:srgbClr>
              </a:solidFill>
            </a:endParaRPr>
          </a:p>
        </p:txBody>
      </p:sp>
    </p:spTree>
  </p:cSld>
  <p:clrMap accent1="accent1" accent2="accent2" accent3="accent3" accent4="accent4" accent5="accent5" accent6="accent6" bg1="lt1" bg2="lt2" folHlink="folHlink" hlink="hlink" tx1="dk1" tx2="dk2"/>
  <p:sldLayoutIdLst>
    <p:sldLayoutId id="2147483650" r:id="rId2"/>
  </p:sldLayoutIdLst>
  <p:txStyles>
    <p:titleStyle>
      <a:defPPr/>
      <a:lvl1pPr algn="l" lvl="0">
        <a:lnSpc>
          <a:spcPct val="90000"/>
        </a:lnSpc>
        <a:defRPr sz="3300">
          <a:solidFill>
            <a:schemeClr val="tx1"/>
          </a:solidFill>
          <a:latin typeface="+mj-lt"/>
          <a:ea typeface="+mj-ea"/>
          <a:cs typeface="+mj-cs"/>
        </a:defRPr>
      </a:lvl1pPr>
      <a:lvl2pPr algn="l" lvl="1">
        <a:lnSpc>
          <a:spcPct val="90000"/>
        </a:lnSpc>
        <a:defRPr sz="3300">
          <a:solidFill>
            <a:schemeClr val="tx1"/>
          </a:solidFill>
          <a:latin typeface="Calibri Light"/>
          <a:ea typeface="Calibri Light"/>
          <a:cs typeface="Calibri Light"/>
        </a:defRPr>
      </a:lvl2pPr>
      <a:lvl3pPr algn="l" lvl="2">
        <a:lnSpc>
          <a:spcPct val="90000"/>
        </a:lnSpc>
        <a:defRPr sz="3300">
          <a:solidFill>
            <a:schemeClr val="tx1"/>
          </a:solidFill>
          <a:latin typeface="Calibri Light"/>
          <a:ea typeface="Calibri Light"/>
          <a:cs typeface="Calibri Light"/>
        </a:defRPr>
      </a:lvl3pPr>
      <a:lvl4pPr algn="l" lvl="3">
        <a:lnSpc>
          <a:spcPct val="90000"/>
        </a:lnSpc>
        <a:defRPr sz="3300">
          <a:solidFill>
            <a:schemeClr val="tx1"/>
          </a:solidFill>
          <a:latin typeface="Calibri Light"/>
          <a:ea typeface="Calibri Light"/>
          <a:cs typeface="Calibri Light"/>
        </a:defRPr>
      </a:lvl4pPr>
      <a:lvl5pPr algn="l" lvl="4">
        <a:lnSpc>
          <a:spcPct val="90000"/>
        </a:lnSpc>
        <a:defRPr sz="3300">
          <a:solidFill>
            <a:schemeClr val="tx1"/>
          </a:solidFill>
          <a:latin typeface="Calibri Light"/>
          <a:ea typeface="Calibri Light"/>
          <a:cs typeface="Calibri Light"/>
        </a:defRPr>
      </a:lvl5pPr>
      <a:lvl6pPr algn="l" indent="0" lvl="5" marL="457200">
        <a:lnSpc>
          <a:spcPct val="90000"/>
        </a:lnSpc>
        <a:defRPr sz="3300">
          <a:solidFill>
            <a:schemeClr val="tx1"/>
          </a:solidFill>
          <a:latin typeface="Calibri Light"/>
          <a:ea typeface="Calibri Light"/>
          <a:cs typeface="Calibri Light"/>
        </a:defRPr>
      </a:lvl6pPr>
      <a:lvl7pPr algn="l" indent="0" lvl="6" marL="914400">
        <a:lnSpc>
          <a:spcPct val="90000"/>
        </a:lnSpc>
        <a:defRPr sz="3300">
          <a:solidFill>
            <a:schemeClr val="tx1"/>
          </a:solidFill>
          <a:latin typeface="Calibri Light"/>
          <a:ea typeface="Calibri Light"/>
          <a:cs typeface="Calibri Light"/>
        </a:defRPr>
      </a:lvl7pPr>
      <a:lvl8pPr algn="l" indent="0" lvl="7" marL="1371600">
        <a:lnSpc>
          <a:spcPct val="90000"/>
        </a:lnSpc>
        <a:defRPr sz="3300">
          <a:solidFill>
            <a:schemeClr val="tx1"/>
          </a:solidFill>
          <a:latin typeface="Calibri Light"/>
          <a:ea typeface="Calibri Light"/>
          <a:cs typeface="Calibri Light"/>
        </a:defRPr>
      </a:lvl8pPr>
      <a:lvl9pPr algn="l" indent="0" lvl="8" marL="1828800">
        <a:lnSpc>
          <a:spcPct val="90000"/>
        </a:lnSpc>
        <a:defRPr sz="3300">
          <a:solidFill>
            <a:schemeClr val="tx1"/>
          </a:solidFill>
          <a:latin typeface="Calibri Light"/>
          <a:ea typeface="Calibri Light"/>
          <a:cs typeface="Calibri Light"/>
        </a:defRPr>
      </a:lvl9pPr>
    </p:titleStyle>
    <p:bodyStyle>
      <a:defPPr/>
      <a:lvl1pPr algn="l" indent="-171450" lvl="0" marL="171450">
        <a:lnSpc>
          <a:spcPct val="90000"/>
        </a:lnSpc>
        <a:spcBef>
          <a:spcPts val="750"/>
        </a:spcBef>
        <a:buFont typeface="Arial"/>
        <a:buChar char="•"/>
        <a:defRPr sz="2100">
          <a:solidFill>
            <a:schemeClr val="tx1"/>
          </a:solidFill>
          <a:latin typeface="+mn-lt"/>
          <a:ea typeface="+mn-ea"/>
          <a:cs typeface="+mn-cs"/>
        </a:defRPr>
      </a:lvl1pPr>
      <a:lvl2pPr algn="l" indent="-171450" lvl="1" marL="514350">
        <a:lnSpc>
          <a:spcPct val="90000"/>
        </a:lnSpc>
        <a:spcBef>
          <a:spcPts val="375"/>
        </a:spcBef>
        <a:buFont typeface="Arial"/>
        <a:buChar char="•"/>
        <a:defRPr>
          <a:solidFill>
            <a:schemeClr val="tx1"/>
          </a:solidFill>
          <a:latin typeface="+mn-lt"/>
          <a:ea typeface="+mn-ea"/>
          <a:cs typeface="+mn-cs"/>
        </a:defRPr>
      </a:lvl2pPr>
      <a:lvl3pPr algn="l" indent="-171450" lvl="2" marL="857250">
        <a:lnSpc>
          <a:spcPct val="90000"/>
        </a:lnSpc>
        <a:spcBef>
          <a:spcPts val="375"/>
        </a:spcBef>
        <a:buFont typeface="Arial"/>
        <a:buChar char="•"/>
        <a:defRPr sz="1500">
          <a:solidFill>
            <a:schemeClr val="tx1"/>
          </a:solidFill>
          <a:latin typeface="+mn-lt"/>
          <a:ea typeface="+mn-ea"/>
          <a:cs typeface="+mn-cs"/>
        </a:defRPr>
      </a:lvl3pPr>
      <a:lvl4pPr algn="l" indent="-171450" lvl="3" marL="1200150">
        <a:lnSpc>
          <a:spcPct val="90000"/>
        </a:lnSpc>
        <a:spcBef>
          <a:spcPts val="375"/>
        </a:spcBef>
        <a:buFont typeface="Arial"/>
        <a:buChar char="•"/>
        <a:defRPr sz="1300">
          <a:solidFill>
            <a:schemeClr val="tx1"/>
          </a:solidFill>
          <a:latin typeface="+mn-lt"/>
          <a:ea typeface="+mn-ea"/>
          <a:cs typeface="+mn-cs"/>
        </a:defRPr>
      </a:lvl4pPr>
      <a:lvl5pPr algn="l" indent="-171450" lvl="4" marL="1543050">
        <a:lnSpc>
          <a:spcPct val="90000"/>
        </a:lnSpc>
        <a:spcBef>
          <a:spcPts val="375"/>
        </a:spcBef>
        <a:buFont typeface="Arial"/>
        <a:buChar char="•"/>
        <a:defRPr sz="1300">
          <a:solidFill>
            <a:schemeClr val="tx1"/>
          </a:solidFill>
          <a:latin typeface="+mn-lt"/>
          <a:ea typeface="+mn-ea"/>
          <a:cs typeface="+mn-cs"/>
        </a:defRPr>
      </a:lvl5pPr>
      <a:lvl6pPr algn="l" indent="-171450" lvl="5" marL="1885950">
        <a:lnSpc>
          <a:spcPct val="90000"/>
        </a:lnSpc>
        <a:spcBef>
          <a:spcPts val="375"/>
        </a:spcBef>
        <a:buFont typeface="Arial"/>
        <a:buChar char="•"/>
        <a:defRPr sz="1350">
          <a:solidFill>
            <a:schemeClr val="tx1"/>
          </a:solidFill>
          <a:latin typeface="+mn-lt"/>
          <a:ea typeface="+mn-ea"/>
          <a:cs typeface="+mn-cs"/>
        </a:defRPr>
      </a:lvl6pPr>
      <a:lvl7pPr algn="l" indent="-171450" lvl="6" marL="2228850">
        <a:lnSpc>
          <a:spcPct val="90000"/>
        </a:lnSpc>
        <a:spcBef>
          <a:spcPts val="375"/>
        </a:spcBef>
        <a:buFont typeface="Arial"/>
        <a:buChar char="•"/>
        <a:defRPr sz="1350">
          <a:solidFill>
            <a:schemeClr val="tx1"/>
          </a:solidFill>
          <a:latin typeface="+mn-lt"/>
          <a:ea typeface="+mn-ea"/>
          <a:cs typeface="+mn-cs"/>
        </a:defRPr>
      </a:lvl7pPr>
      <a:lvl8pPr algn="l" indent="-171450" lvl="7" marL="2571750">
        <a:lnSpc>
          <a:spcPct val="90000"/>
        </a:lnSpc>
        <a:spcBef>
          <a:spcPts val="375"/>
        </a:spcBef>
        <a:buFont typeface="Arial"/>
        <a:buChar char="•"/>
        <a:defRPr sz="1350">
          <a:solidFill>
            <a:schemeClr val="tx1"/>
          </a:solidFill>
          <a:latin typeface="+mn-lt"/>
          <a:ea typeface="+mn-ea"/>
          <a:cs typeface="+mn-cs"/>
        </a:defRPr>
      </a:lvl8pPr>
      <a:lvl9pPr algn="l" indent="-171450" lvl="8" marL="2914650">
        <a:lnSpc>
          <a:spcPct val="90000"/>
        </a:lnSpc>
        <a:spcBef>
          <a:spcPts val="375"/>
        </a:spcBef>
        <a:buFont typeface="Arial"/>
        <a:buChar char="•"/>
        <a:defRPr sz="1350">
          <a:solidFill>
            <a:schemeClr val="tx1"/>
          </a:solidFill>
          <a:latin typeface="+mn-lt"/>
          <a:ea typeface="+mn-ea"/>
          <a:cs typeface="+mn-cs"/>
        </a:defRPr>
      </a:lvl9pPr>
    </p:bodyStyle>
    <p:otherStyle>
      <a:defPPr/>
      <a:lvl1pPr algn="l" indent="0" lvl="0" marL="0">
        <a:defRPr sz="135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p:cSld name="">
    <p:bg>
      <p:bgRef idx="1001">
        <a:schemeClr val="bg1"/>
      </p:bgRef>
    </p:bg>
    <p:spTree>
      <p:nvGrpSpPr>
        <p:cNvPr hidden="false" id="7" name="GroupShape 7"/>
        <p:cNvGrpSpPr/>
        <p:nvPr isPhoto="false"/>
      </p:nvGrpSpPr>
      <p:grpSpPr>
        <a:xfrm flipH="false" flipV="false" rot="0">
          <a:off x="0" y="0"/>
          <a:ext cx="0" cy="0"/>
          <a:chOff x="0" y="0"/>
          <a:chExt cx="0" cy="0"/>
        </a:xfrm>
      </p:grpSpPr>
      <p:sp>
        <p:nvSpPr>
          <p:cNvPr hidden="false" id="8" name="Shape 8"/>
          <p:cNvSpPr txBox="true"/>
          <p:nvPr isPhoto="false">
            <p:ph idx="2" type="title"/>
          </p:nvPr>
        </p:nvSpPr>
        <p:spPr>
          <a:xfrm flipH="false" flipV="false" rot="0">
            <a:off x="628650" y="273844"/>
            <a:ext cx="7886700" cy="994172"/>
          </a:xfrm>
          <a:prstGeom prst="rect">
            <a:avLst/>
          </a:prstGeom>
        </p:spPr>
        <p:txBody>
          <a:bodyPr anchor="ctr" bIns="45720" lIns="91440" rIns="91440" tIns="45720" vert="horz">
            <a:normAutofit fontScale="100%" lnSpcReduction="0%"/>
          </a:bodyPr>
          <a:p>
            <a:r>
              <a:t>Образец заголовка</a:t>
            </a:r>
          </a:p>
        </p:txBody>
      </p:sp>
      <p:sp>
        <p:nvSpPr>
          <p:cNvPr hidden="false" id="9" name="Shape 9"/>
          <p:cNvSpPr txBox="true"/>
          <p:nvPr isPhoto="false">
            <p:ph idx="3" type="body"/>
          </p:nvPr>
        </p:nvSpPr>
        <p:spPr>
          <a:xfrm flipH="false" flipV="false" rot="0">
            <a:off x="628650" y="1369219"/>
            <a:ext cx="7886700" cy="3263504"/>
          </a:xfrm>
          <a:prstGeom prst="rect">
            <a:avLst/>
          </a:prstGeom>
        </p:spPr>
        <p:txBody>
          <a:bodyPr bIns="45720" lIns="91440" rIns="91440" tIns="45720" vert="horz">
            <a:normAutofit fontScale="100%" lnSpcReduction="0%"/>
          </a:bodyPr>
          <a:p>
            <a:pPr lvl="0"/>
            <a:r>
              <a:t>Образец текста</a:t>
            </a:r>
          </a:p>
          <a:p>
            <a:pPr lvl="1"/>
            <a:r>
              <a:t>Второй уровень</a:t>
            </a:r>
          </a:p>
          <a:p>
            <a:pPr lvl="2"/>
            <a:r>
              <a:t>Третий уровень</a:t>
            </a:r>
          </a:p>
          <a:p>
            <a:pPr lvl="3"/>
            <a:r>
              <a:t>Четвертый уровень</a:t>
            </a:r>
          </a:p>
          <a:p>
            <a:pPr lvl="4"/>
            <a:r>
              <a:t>Пятый уровень</a:t>
            </a:r>
          </a:p>
        </p:txBody>
      </p:sp>
      <p:sp>
        <p:nvSpPr>
          <p:cNvPr hidden="false" id="10" name="Shape 10"/>
          <p:cNvSpPr txBox="true"/>
          <p:nvPr isPhoto="false">
            <p:ph idx="2" type="dt"/>
          </p:nvPr>
        </p:nvSpPr>
        <p:spPr>
          <a:xfrm flipH="false" flipV="false" rot="0">
            <a:off x="628650" y="4767263"/>
            <a:ext cx="2057400" cy="273844"/>
          </a:xfrm>
          <a:prstGeom prst="rect">
            <a:avLst/>
          </a:prstGeom>
        </p:spPr>
        <p:txBody>
          <a:bodyPr anchor="ctr" bIns="45720" lIns="91440" rIns="91440" tIns="45720" vert="horz"/>
          <a:lstStyle>
            <a:defPPr/>
            <a:lvl1pPr algn="l" indent="0" lvl="0" marL="0">
              <a:defRPr sz="900">
                <a:solidFill>
                  <a:schemeClr val="tx1">
                    <a:tint val="75000"/>
                  </a:schemeClr>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r>
              <a:t>11.09.2023</a:t>
            </a:r>
          </a:p>
        </p:txBody>
      </p:sp>
      <p:sp>
        <p:nvSpPr>
          <p:cNvPr hidden="false" id="11" name="Shape 11"/>
          <p:cNvSpPr txBox="true"/>
          <p:nvPr isPhoto="false">
            <p:ph idx="3" type="ftr"/>
          </p:nvPr>
        </p:nvSpPr>
        <p:spPr>
          <a:xfrm flipH="false" flipV="false" rot="0">
            <a:off x="3028950" y="4767263"/>
            <a:ext cx="3086100" cy="273844"/>
          </a:xfrm>
          <a:prstGeom prst="rect">
            <a:avLst/>
          </a:prstGeom>
        </p:spPr>
        <p:txBody>
          <a:bodyPr anchor="ctr" bIns="45720" lIns="91440" rIns="91440" tIns="45720" vert="horz"/>
          <a:lstStyle>
            <a:defPPr/>
            <a:lvl1pPr algn="ctr" indent="0" lvl="0" marL="0">
              <a:defRPr sz="900">
                <a:solidFill>
                  <a:schemeClr val="tx1">
                    <a:tint val="75000"/>
                  </a:schemeClr>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p:txBody>
      </p:sp>
      <p:sp>
        <p:nvSpPr>
          <p:cNvPr hidden="false" id="12" name="Shape 12"/>
          <p:cNvSpPr txBox="true"/>
          <p:nvPr isPhoto="false">
            <p:ph idx="4" type="sldNum"/>
          </p:nvPr>
        </p:nvSpPr>
        <p:spPr>
          <a:xfrm flipH="false" flipV="false" rot="0">
            <a:off x="6457950" y="4767263"/>
            <a:ext cx="2057400" cy="273844"/>
          </a:xfrm>
          <a:prstGeom prst="rect">
            <a:avLst/>
          </a:prstGeom>
        </p:spPr>
        <p:txBody>
          <a:bodyPr anchor="ctr" bIns="45720" lIns="91440" rIns="91440" tIns="45720" vert="horz"/>
          <a:lstStyle>
            <a:defPPr/>
            <a:lvl1pPr algn="r" indent="0" lvl="0" marL="0">
              <a:defRPr sz="900">
                <a:solidFill>
                  <a:schemeClr val="tx1">
                    <a:tint val="75000"/>
                  </a:schemeClr>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r>
              <a:t>‹#›</a:t>
            </a:r>
          </a:p>
        </p:txBody>
      </p:sp>
    </p:spTree>
  </p:cSld>
  <p:clrMap accent1="accent1" accent2="accent2" accent3="accent3" accent4="accent4" accent5="accent5" accent6="accent6" bg1="lt1" bg2="lt2" folHlink="folHlink" hlink="hlink" tx1="dk1" tx2="dk2"/>
  <p:sldLayoutIdLst>
    <p:sldLayoutId id="2147483651" r:id="rId2"/>
    <p:sldLayoutId id="2147483652" r:id="rId3"/>
  </p:sldLayoutIdLst>
  <p:txStyles>
    <p:titleStyle>
      <a:defPPr/>
      <a:lvl1pPr algn="l" lvl="0">
        <a:lnSpc>
          <a:spcPct val="90000"/>
        </a:lnSpc>
        <a:buNone/>
        <a:defRPr sz="3300">
          <a:solidFill>
            <a:schemeClr val="tx1"/>
          </a:solidFill>
          <a:latin typeface="+mj-lt"/>
          <a:ea typeface="+mj-ea"/>
          <a:cs typeface="+mj-cs"/>
        </a:defRPr>
      </a:lvl1pPr>
    </p:titleStyle>
    <p:bodyStyle>
      <a:defPPr/>
      <a:lvl1pPr algn="l" indent="-171450" lvl="0" marL="171450">
        <a:lnSpc>
          <a:spcPct val="90000"/>
        </a:lnSpc>
        <a:spcBef>
          <a:spcPts val="750"/>
        </a:spcBef>
        <a:buFont typeface="Arial"/>
        <a:buChar char="•"/>
        <a:defRPr sz="2100">
          <a:solidFill>
            <a:schemeClr val="tx1"/>
          </a:solidFill>
          <a:latin typeface="+mn-lt"/>
          <a:ea typeface="+mn-ea"/>
          <a:cs typeface="+mn-cs"/>
        </a:defRPr>
      </a:lvl1pPr>
      <a:lvl2pPr algn="l" indent="-171450" lvl="1" marL="514350">
        <a:lnSpc>
          <a:spcPct val="90000"/>
        </a:lnSpc>
        <a:spcBef>
          <a:spcPts val="375"/>
        </a:spcBef>
        <a:buFont typeface="Arial"/>
        <a:buChar char="•"/>
        <a:defRPr sz="1800">
          <a:solidFill>
            <a:schemeClr val="tx1"/>
          </a:solidFill>
          <a:latin typeface="+mn-lt"/>
          <a:ea typeface="+mn-ea"/>
          <a:cs typeface="+mn-cs"/>
        </a:defRPr>
      </a:lvl2pPr>
      <a:lvl3pPr algn="l" indent="-171450" lvl="2" marL="857250">
        <a:lnSpc>
          <a:spcPct val="90000"/>
        </a:lnSpc>
        <a:spcBef>
          <a:spcPts val="375"/>
        </a:spcBef>
        <a:buFont typeface="Arial"/>
        <a:buChar char="•"/>
        <a:defRPr sz="1500">
          <a:solidFill>
            <a:schemeClr val="tx1"/>
          </a:solidFill>
          <a:latin typeface="+mn-lt"/>
          <a:ea typeface="+mn-ea"/>
          <a:cs typeface="+mn-cs"/>
        </a:defRPr>
      </a:lvl3pPr>
      <a:lvl4pPr algn="l" indent="-171450" lvl="3" marL="1200150">
        <a:lnSpc>
          <a:spcPct val="90000"/>
        </a:lnSpc>
        <a:spcBef>
          <a:spcPts val="375"/>
        </a:spcBef>
        <a:buFont typeface="Arial"/>
        <a:buChar char="•"/>
        <a:defRPr sz="1350">
          <a:solidFill>
            <a:schemeClr val="tx1"/>
          </a:solidFill>
          <a:latin typeface="+mn-lt"/>
          <a:ea typeface="+mn-ea"/>
          <a:cs typeface="+mn-cs"/>
        </a:defRPr>
      </a:lvl4pPr>
      <a:lvl5pPr algn="l" indent="-171450" lvl="4" marL="1543050">
        <a:lnSpc>
          <a:spcPct val="90000"/>
        </a:lnSpc>
        <a:spcBef>
          <a:spcPts val="375"/>
        </a:spcBef>
        <a:buFont typeface="Arial"/>
        <a:buChar char="•"/>
        <a:defRPr sz="1350">
          <a:solidFill>
            <a:schemeClr val="tx1"/>
          </a:solidFill>
          <a:latin typeface="+mn-lt"/>
          <a:ea typeface="+mn-ea"/>
          <a:cs typeface="+mn-cs"/>
        </a:defRPr>
      </a:lvl5pPr>
      <a:lvl6pPr algn="l" indent="-171450" lvl="5" marL="1885950">
        <a:lnSpc>
          <a:spcPct val="90000"/>
        </a:lnSpc>
        <a:spcBef>
          <a:spcPts val="375"/>
        </a:spcBef>
        <a:buFont typeface="Arial"/>
        <a:buChar char="•"/>
        <a:defRPr sz="1350">
          <a:solidFill>
            <a:schemeClr val="tx1"/>
          </a:solidFill>
          <a:latin typeface="+mn-lt"/>
          <a:ea typeface="+mn-ea"/>
          <a:cs typeface="+mn-cs"/>
        </a:defRPr>
      </a:lvl6pPr>
      <a:lvl7pPr algn="l" indent="-171450" lvl="6" marL="2228850">
        <a:lnSpc>
          <a:spcPct val="90000"/>
        </a:lnSpc>
        <a:spcBef>
          <a:spcPts val="375"/>
        </a:spcBef>
        <a:buFont typeface="Arial"/>
        <a:buChar char="•"/>
        <a:defRPr sz="1350">
          <a:solidFill>
            <a:schemeClr val="tx1"/>
          </a:solidFill>
          <a:latin typeface="+mn-lt"/>
          <a:ea typeface="+mn-ea"/>
          <a:cs typeface="+mn-cs"/>
        </a:defRPr>
      </a:lvl7pPr>
      <a:lvl8pPr algn="l" indent="-171450" lvl="7" marL="2571750">
        <a:lnSpc>
          <a:spcPct val="90000"/>
        </a:lnSpc>
        <a:spcBef>
          <a:spcPts val="375"/>
        </a:spcBef>
        <a:buFont typeface="Arial"/>
        <a:buChar char="•"/>
        <a:defRPr sz="1350">
          <a:solidFill>
            <a:schemeClr val="tx1"/>
          </a:solidFill>
          <a:latin typeface="+mn-lt"/>
          <a:ea typeface="+mn-ea"/>
          <a:cs typeface="+mn-cs"/>
        </a:defRPr>
      </a:lvl8pPr>
      <a:lvl9pPr algn="l" indent="-171450" lvl="8" marL="2914650">
        <a:lnSpc>
          <a:spcPct val="90000"/>
        </a:lnSpc>
        <a:spcBef>
          <a:spcPts val="375"/>
        </a:spcBef>
        <a:buFont typeface="Arial"/>
        <a:buChar char="•"/>
        <a:defRPr sz="1350">
          <a:solidFill>
            <a:schemeClr val="tx1"/>
          </a:solidFill>
          <a:latin typeface="+mn-lt"/>
          <a:ea typeface="+mn-ea"/>
          <a:cs typeface="+mn-cs"/>
        </a:defRPr>
      </a:lvl9pPr>
    </p:bodyStyle>
    <p:otherStyle>
      <a:defPPr/>
      <a:lvl1pPr algn="l" indent="0" lvl="0" marL="0">
        <a:defRPr sz="135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p:otherStyle>
  </p:txStyles>
</p:sldMaster>
</file>

<file path=ppt/slides/_rels/slide1.xml.rels><?xml version="1.0" encoding="UTF-8" standalone="no" ?>
<Relationships xmlns="http://schemas.openxmlformats.org/package/2006/relationships">
  <Relationship Id="rId2" Target="../slideLayouts/slideLayout3.xml" Type="http://schemas.openxmlformats.org/officeDocument/2006/relationships/slideLayout"/>
  <Relationship Id="rId1" Target="../media/1.jpeg" Type="http://schemas.openxmlformats.org/officeDocument/2006/relationships/image"/>
</Relationships>

</file>

<file path=ppt/slides/_rels/slide10.xml.rels><?xml version="1.0" encoding="UTF-8" standalone="no" ?>
<Relationships xmlns="http://schemas.openxmlformats.org/package/2006/relationships">
  <Relationship Id="rId7" Target="../slideLayouts/slideLayout2.xml" Type="http://schemas.openxmlformats.org/officeDocument/2006/relationships/slideLayout"/>
  <Relationship Id="rId6" Target="../media/38.png" Type="http://schemas.openxmlformats.org/officeDocument/2006/relationships/image"/>
  <Relationship Id="rId5" Target="../media/37.png" Type="http://schemas.openxmlformats.org/officeDocument/2006/relationships/image"/>
  <Relationship Id="rId4" Target="../media/36.png" Type="http://schemas.openxmlformats.org/officeDocument/2006/relationships/image"/>
  <Relationship Id="rId3" Target="../media/35.png" Type="http://schemas.openxmlformats.org/officeDocument/2006/relationships/image"/>
  <Relationship Id="rId2" Target="../media/34.png" Type="http://schemas.openxmlformats.org/officeDocument/2006/relationships/image"/>
  <Relationship Id="rId1" Target="../media/33.png" Type="http://schemas.openxmlformats.org/officeDocument/2006/relationships/image"/>
</Relationships>

</file>

<file path=ppt/slides/_rels/slide11.xml.rels><?xml version="1.0" encoding="UTF-8" standalone="no" ?>
<Relationships xmlns="http://schemas.openxmlformats.org/package/2006/relationships">
  <Relationship Id="rId4" Target="../slideLayouts/slideLayout2.xml" Type="http://schemas.openxmlformats.org/officeDocument/2006/relationships/slideLayout"/>
  <Relationship Id="rId3" Target="../media/41.png" Type="http://schemas.openxmlformats.org/officeDocument/2006/relationships/image"/>
  <Relationship Id="rId2" Target="../media/40.jpeg" Type="http://schemas.openxmlformats.org/officeDocument/2006/relationships/image"/>
  <Relationship Id="rId1" Target="../media/39.jpeg" Type="http://schemas.openxmlformats.org/officeDocument/2006/relationships/image"/>
</Relationships>

</file>

<file path=ppt/slides/_rels/slide12.xml.rels><?xml version="1.0" encoding="UTF-8" standalone="no" ?>
<Relationships xmlns="http://schemas.openxmlformats.org/package/2006/relationships">
  <Relationship Id="rId5" Target="../slideLayouts/slideLayout2.xml" Type="http://schemas.openxmlformats.org/officeDocument/2006/relationships/slideLayout"/>
  <Relationship Id="rId4" Target="../media/45.png" Type="http://schemas.openxmlformats.org/officeDocument/2006/relationships/image"/>
  <Relationship Id="rId3" Target="../media/44.png" Type="http://schemas.openxmlformats.org/officeDocument/2006/relationships/image"/>
  <Relationship Id="rId2" Target="../media/43.png" Type="http://schemas.openxmlformats.org/officeDocument/2006/relationships/image"/>
  <Relationship Id="rId1" Target="../media/42.png" Type="http://schemas.openxmlformats.org/officeDocument/2006/relationships/image"/>
</Relationships>

</file>

<file path=ppt/slides/_rels/slide13.xml.rels><?xml version="1.0" encoding="UTF-8" standalone="no" ?>
<Relationships xmlns="http://schemas.openxmlformats.org/package/2006/relationships">
  <Relationship Id="rId2" Target="../slideLayouts/slideLayout1.xml" Type="http://schemas.openxmlformats.org/officeDocument/2006/relationships/slideLayout"/>
  <Relationship Id="rId1" Target="../media/46.jpeg" Type="http://schemas.openxmlformats.org/officeDocument/2006/relationships/image"/>
</Relationships>

</file>

<file path=ppt/slides/_rels/slide14.xml.rels><?xml version="1.0" encoding="UTF-8" standalone="no" ?>
<Relationships xmlns="http://schemas.openxmlformats.org/package/2006/relationships">
  <Relationship Id="rId3" Target="../slideLayouts/slideLayout2.xml" Type="http://schemas.openxmlformats.org/officeDocument/2006/relationships/slideLayout"/>
  <Relationship Id="rId2" Target="../media/48.png" Type="http://schemas.openxmlformats.org/officeDocument/2006/relationships/image"/>
  <Relationship Id="rId1" Target="../media/47.jpeg" Type="http://schemas.openxmlformats.org/officeDocument/2006/relationships/image"/>
</Relationships>

</file>

<file path=ppt/slides/_rels/slide15.xml.rels><?xml version="1.0" encoding="UTF-8" standalone="no" ?>
<Relationships xmlns="http://schemas.openxmlformats.org/package/2006/relationships">
  <Relationship Id="rId3" Target="../slideLayouts/slideLayout2.xml" Type="http://schemas.openxmlformats.org/officeDocument/2006/relationships/slideLayout"/>
  <Relationship Id="rId2" Target="../media/50.png" Type="http://schemas.openxmlformats.org/officeDocument/2006/relationships/image"/>
  <Relationship Id="rId1" Target="../media/49.png" Type="http://schemas.openxmlformats.org/officeDocument/2006/relationships/image"/>
</Relationships>

</file>

<file path=ppt/slides/_rels/slide16.xml.rels><?xml version="1.0" encoding="UTF-8" standalone="no" ?>
<Relationships xmlns="http://schemas.openxmlformats.org/package/2006/relationships">
  <Relationship Id="rId1" Target="../slideLayouts/slideLayout2.xml" Type="http://schemas.openxmlformats.org/officeDocument/2006/relationships/slideLayout"/>
</Relationships>

</file>

<file path=ppt/slides/_rels/slide17.xml.rels><?xml version="1.0" encoding="UTF-8" standalone="no" ?>
<Relationships xmlns="http://schemas.openxmlformats.org/package/2006/relationships">
  <Relationship Id="rId2" Target="../slideLayouts/slideLayout2.xml" Type="http://schemas.openxmlformats.org/officeDocument/2006/relationships/slideLayout"/>
  <Relationship Id="rId1" Target="../media/51.png" Type="http://schemas.openxmlformats.org/officeDocument/2006/relationships/image"/>
</Relationships>

</file>

<file path=ppt/slides/_rels/slide18.xml.rels><?xml version="1.0" encoding="UTF-8" standalone="no" ?>
<Relationships xmlns="http://schemas.openxmlformats.org/package/2006/relationships">
  <Relationship Id="rId2" Target="../slideLayouts/slideLayout2.xml" Type="http://schemas.openxmlformats.org/officeDocument/2006/relationships/slideLayout"/>
  <Relationship Id="rId1" Target="../media/52.jpeg" Type="http://schemas.openxmlformats.org/officeDocument/2006/relationships/image"/>
</Relationships>

</file>

<file path=ppt/slides/_rels/slide19.xml.rels><?xml version="1.0" encoding="UTF-8" standalone="no" ?>
<Relationships xmlns="http://schemas.openxmlformats.org/package/2006/relationships">
  <Relationship Id="rId5" Target="../slideLayouts/slideLayout2.xml" Type="http://schemas.openxmlformats.org/officeDocument/2006/relationships/slideLayout"/>
  <Relationship Id="rId4" Target="../media/56.jpeg" Type="http://schemas.openxmlformats.org/officeDocument/2006/relationships/image"/>
  <Relationship Id="rId3" Target="../media/55.png" Type="http://schemas.openxmlformats.org/officeDocument/2006/relationships/image"/>
  <Relationship Id="rId2" Target="../media/54.png" Type="http://schemas.openxmlformats.org/officeDocument/2006/relationships/image"/>
  <Relationship Id="rId1" Target="../media/53.png" Type="http://schemas.openxmlformats.org/officeDocument/2006/relationships/image"/>
</Relationships>

</file>

<file path=ppt/slides/_rels/slide2.xml.rels><?xml version="1.0" encoding="UTF-8" standalone="no" ?>
<Relationships xmlns="http://schemas.openxmlformats.org/package/2006/relationships">
  <Relationship Id="rId9" Target="../slideLayouts/slideLayout2.xml" Type="http://schemas.openxmlformats.org/officeDocument/2006/relationships/slideLayout"/>
  <Relationship Id="rId8" Target="../media/9.png" Type="http://schemas.openxmlformats.org/officeDocument/2006/relationships/image"/>
  <Relationship Id="rId7" Target="../media/8.png" Type="http://schemas.openxmlformats.org/officeDocument/2006/relationships/image"/>
  <Relationship Id="rId6" Target="../media/7.png" Type="http://schemas.openxmlformats.org/officeDocument/2006/relationships/image"/>
  <Relationship Id="rId5" Target="../media/6.png" Type="http://schemas.openxmlformats.org/officeDocument/2006/relationships/image"/>
  <Relationship Id="rId4" Target="../media/5.jpeg" Type="http://schemas.openxmlformats.org/officeDocument/2006/relationships/image"/>
  <Relationship Id="rId3" Target="../media/4.png" Type="http://schemas.openxmlformats.org/officeDocument/2006/relationships/image"/>
  <Relationship Id="rId2" Target="../media/3.png" Type="http://schemas.openxmlformats.org/officeDocument/2006/relationships/image"/>
  <Relationship Id="rId1" Target="../media/2.png" Type="http://schemas.openxmlformats.org/officeDocument/2006/relationships/image"/>
</Relationships>

</file>

<file path=ppt/slides/_rels/slide20.xml.rels><?xml version="1.0" encoding="UTF-8" standalone="no" ?>
<Relationships xmlns="http://schemas.openxmlformats.org/package/2006/relationships">
  <Relationship Id="rId6" Target="../slideLayouts/slideLayout2.xml" Type="http://schemas.openxmlformats.org/officeDocument/2006/relationships/slideLayout"/>
  <Relationship Id="rId5" Target="../media/61.jpeg" Type="http://schemas.openxmlformats.org/officeDocument/2006/relationships/image"/>
  <Relationship Id="rId4" Target="../media/60.png" Type="http://schemas.openxmlformats.org/officeDocument/2006/relationships/image"/>
  <Relationship Id="rId3" Target="../media/59.jpeg" Type="http://schemas.openxmlformats.org/officeDocument/2006/relationships/image"/>
  <Relationship Id="rId2" Target="../media/58.jpeg" Type="http://schemas.openxmlformats.org/officeDocument/2006/relationships/image"/>
  <Relationship Id="rId1" Target="../media/57.jpeg" Type="http://schemas.openxmlformats.org/officeDocument/2006/relationships/image"/>
</Relationships>

</file>

<file path=ppt/slides/_rels/slide21.xml.rels><?xml version="1.0" encoding="UTF-8" standalone="no" ?>
<Relationships xmlns="http://schemas.openxmlformats.org/package/2006/relationships">
  <Relationship Id="rId7" Target="../slideLayouts/slideLayout2.xml" Type="http://schemas.openxmlformats.org/officeDocument/2006/relationships/slideLayout"/>
  <Relationship Id="rId6" Target="../media/67.png" Type="http://schemas.openxmlformats.org/officeDocument/2006/relationships/image"/>
  <Relationship Id="rId5" Target="../media/66.png" Type="http://schemas.openxmlformats.org/officeDocument/2006/relationships/image"/>
  <Relationship Id="rId4" Target="../media/65.png" Type="http://schemas.openxmlformats.org/officeDocument/2006/relationships/image"/>
  <Relationship Id="rId3" Target="../media/64.png" Type="http://schemas.openxmlformats.org/officeDocument/2006/relationships/image"/>
  <Relationship Id="rId2" Target="../media/63.png" Type="http://schemas.openxmlformats.org/officeDocument/2006/relationships/image"/>
  <Relationship Id="rId1" Target="../media/62.png" Type="http://schemas.openxmlformats.org/officeDocument/2006/relationships/image"/>
</Relationships>

</file>

<file path=ppt/slides/_rels/slide22.xml.rels><?xml version="1.0" encoding="UTF-8" standalone="no" ?>
<Relationships xmlns="http://schemas.openxmlformats.org/package/2006/relationships">
  <Relationship Id="rId1" Target="../slideLayouts/slideLayout2.xml" Type="http://schemas.openxmlformats.org/officeDocument/2006/relationships/slideLayout"/>
</Relationships>

</file>

<file path=ppt/slides/_rels/slide23.xml.rels><?xml version="1.0" encoding="UTF-8" standalone="no" ?>
<Relationships xmlns="http://schemas.openxmlformats.org/package/2006/relationships">
  <Relationship Id="rId2" Target="../slideLayouts/slideLayout2.xml" Type="http://schemas.openxmlformats.org/officeDocument/2006/relationships/slideLayout"/>
  <Relationship Id="rId1" Target="../media/68.jpeg" Type="http://schemas.openxmlformats.org/officeDocument/2006/relationships/image"/>
</Relationships>

</file>

<file path=ppt/slides/_rels/slide3.xml.rels><?xml version="1.0" encoding="UTF-8" standalone="no" ?>
<Relationships xmlns="http://schemas.openxmlformats.org/package/2006/relationships">
  <Relationship Id="rId7" Target="../slideLayouts/slideLayout2.xml" Type="http://schemas.openxmlformats.org/officeDocument/2006/relationships/slideLayout"/>
  <Relationship Id="rId6" Target="../media/15.jpeg" Type="http://schemas.openxmlformats.org/officeDocument/2006/relationships/image"/>
  <Relationship Id="rId5" Target="../media/14.png" Type="http://schemas.openxmlformats.org/officeDocument/2006/relationships/image"/>
  <Relationship Id="rId4" Target="../media/13.png" Type="http://schemas.openxmlformats.org/officeDocument/2006/relationships/image"/>
  <Relationship Id="rId3" Target="../media/12.png" Type="http://schemas.openxmlformats.org/officeDocument/2006/relationships/image"/>
  <Relationship Id="rId2" Target="../media/11.png" Type="http://schemas.openxmlformats.org/officeDocument/2006/relationships/image"/>
  <Relationship Id="rId1" Target="../media/10.png" Type="http://schemas.openxmlformats.org/officeDocument/2006/relationships/image"/>
</Relationships>

</file>

<file path=ppt/slides/_rels/slide4.xml.rels><?xml version="1.0" encoding="UTF-8" standalone="no" ?>
<Relationships xmlns="http://schemas.openxmlformats.org/package/2006/relationships">
  <Relationship Id="rId1" Target="../slideLayouts/slideLayout2.xml" Type="http://schemas.openxmlformats.org/officeDocument/2006/relationships/slideLayout"/>
</Relationships>

</file>

<file path=ppt/slides/_rels/slide5.xml.rels><?xml version="1.0" encoding="UTF-8" standalone="no" ?>
<Relationships xmlns="http://schemas.openxmlformats.org/package/2006/relationships">
  <Relationship Id="rId2" Target="../slideLayouts/slideLayout2.xml" Type="http://schemas.openxmlformats.org/officeDocument/2006/relationships/slideLayout"/>
  <Relationship Id="rId1" Target="../media/16.jpeg" Type="http://schemas.openxmlformats.org/officeDocument/2006/relationships/image"/>
</Relationships>

</file>

<file path=ppt/slides/_rels/slide6.xml.rels><?xml version="1.0" encoding="UTF-8" standalone="no" ?>
<Relationships xmlns="http://schemas.openxmlformats.org/package/2006/relationships">
  <Relationship Id="rId2" Target="../slideLayouts/slideLayout2.xml" Type="http://schemas.openxmlformats.org/officeDocument/2006/relationships/slideLayout"/>
  <Relationship Id="rId1" Target="../media/17.png" Type="http://schemas.openxmlformats.org/officeDocument/2006/relationships/image"/>
</Relationships>

</file>

<file path=ppt/slides/_rels/slide7.xml.rels><?xml version="1.0" encoding="UTF-8" standalone="no" ?>
<Relationships xmlns="http://schemas.openxmlformats.org/package/2006/relationships">
  <Relationship Id="rId7" Target="../slideLayouts/slideLayout2.xml" Type="http://schemas.openxmlformats.org/officeDocument/2006/relationships/slideLayout"/>
  <Relationship Id="rId6" Target="../media/23.png" Type="http://schemas.openxmlformats.org/officeDocument/2006/relationships/image"/>
  <Relationship Id="rId5" Target="../media/22.png" Type="http://schemas.openxmlformats.org/officeDocument/2006/relationships/image"/>
  <Relationship Id="rId4" Target="../media/21.png" Type="http://schemas.openxmlformats.org/officeDocument/2006/relationships/image"/>
  <Relationship Id="rId3" Target="../media/20.png" Type="http://schemas.openxmlformats.org/officeDocument/2006/relationships/image"/>
  <Relationship Id="rId2" Target="../media/19.png" Type="http://schemas.openxmlformats.org/officeDocument/2006/relationships/image"/>
  <Relationship Id="rId1" Target="../media/18.png" Type="http://schemas.openxmlformats.org/officeDocument/2006/relationships/image"/>
</Relationships>

</file>

<file path=ppt/slides/_rels/slide8.xml.rels><?xml version="1.0" encoding="UTF-8" standalone="no" ?>
<Relationships xmlns="http://schemas.openxmlformats.org/package/2006/relationships">
  <Relationship Id="rId2" Target="../slideLayouts/slideLayout2.xml" Type="http://schemas.openxmlformats.org/officeDocument/2006/relationships/slideLayout"/>
  <Relationship Id="rId1" Target="../media/24.jpeg" Type="http://schemas.openxmlformats.org/officeDocument/2006/relationships/image"/>
</Relationships>

</file>

<file path=ppt/slides/_rels/slide9.xml.rels><?xml version="1.0" encoding="UTF-8" standalone="no" ?>
<Relationships xmlns="http://schemas.openxmlformats.org/package/2006/relationships">
  <Relationship Id="rId9" Target="../slideLayouts/slideLayout2.xml" Type="http://schemas.openxmlformats.org/officeDocument/2006/relationships/slideLayout"/>
  <Relationship Id="rId8" Target="../media/32.jpeg" Type="http://schemas.openxmlformats.org/officeDocument/2006/relationships/image"/>
  <Relationship Id="rId7" Target="../media/31.jpeg" Type="http://schemas.openxmlformats.org/officeDocument/2006/relationships/image"/>
  <Relationship Id="rId6" Target="../media/30.jpeg" Type="http://schemas.openxmlformats.org/officeDocument/2006/relationships/image"/>
  <Relationship Id="rId5" Target="../media/29.png" Type="http://schemas.openxmlformats.org/officeDocument/2006/relationships/image"/>
  <Relationship Id="rId4" Target="../media/28.png" Type="http://schemas.openxmlformats.org/officeDocument/2006/relationships/image"/>
  <Relationship Id="rId3" Target="../media/27.jpeg" Type="http://schemas.openxmlformats.org/officeDocument/2006/relationships/image"/>
  <Relationship Id="rId2" Target="../media/26.png" Type="http://schemas.openxmlformats.org/officeDocument/2006/relationships/image"/>
  <Relationship Id="rId1" Target="../media/25.png" Type="http://schemas.openxmlformats.org/officeDocument/2006/relationships/image"/>
</Relationships>

</file>

<file path=ppt/slides/slide1.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bg>
      <p:bgPr>
        <a:blipFill>
          <a:blip r:embed="rId1"/>
          <a:stretch>
            <a:fillRect b="-15000" l="0" r="0" t="-5000"/>
          </a:stretch>
        </a:blipFill>
      </p:bgPr>
    </p:bg>
    <p:spTree>
      <p:nvGrpSpPr>
        <p:cNvPr hidden="false" id="22" name="GroupShape 22"/>
        <p:cNvGrpSpPr/>
        <p:nvPr isPhoto="false"/>
      </p:nvGrpSpPr>
      <p:grpSpPr>
        <a:xfrm flipH="false" flipV="false" rot="0">
          <a:off x="0" y="0"/>
          <a:ext cx="0" cy="0"/>
          <a:chOff x="0" y="0"/>
          <a:chExt cx="0" cy="0"/>
        </a:xfrm>
      </p:grpSpPr>
      <p:sp>
        <p:nvSpPr>
          <p:cNvPr hidden="false" id="23" name="Shape 23"/>
          <p:cNvSpPr txBox="true"/>
          <p:nvPr isPhoto="false"/>
        </p:nvSpPr>
        <p:spPr>
          <a:xfrm flipH="false" flipV="false" rot="0">
            <a:off x="3382563" y="4708838"/>
            <a:ext cx="2402804" cy="259662"/>
          </a:xfrm>
          <a:prstGeom prst="rect">
            <a:avLst/>
          </a:prstGeom>
          <a:solidFill>
            <a:schemeClr val="accent1">
              <a:lumMod val="20000"/>
              <a:lumOff val="80000"/>
              <a:alpha val="90000"/>
            </a:schemeClr>
          </a:solidFill>
        </p:spPr>
        <p:txBody>
          <a:bodyPr bIns="37136" lIns="74271" rIns="74271" tIns="37136" wrap="square">
            <a:spAutoFit/>
          </a:bodyPr>
          <a:p>
            <a:pPr algn="ctr" indent="0" marL="0"/>
            <a:r>
              <a:rPr i="true" sz="1200">
                <a:solidFill>
                  <a:srgbClr val="4FADB5"/>
                </a:solidFill>
                <a:latin typeface="Tahoma"/>
                <a:ea typeface="Tahoma"/>
                <a:cs typeface="Tahoma"/>
              </a:rPr>
              <a:t>г. </a:t>
            </a:r>
            <a:r>
              <a:rPr i="true" sz="1200">
                <a:solidFill>
                  <a:srgbClr val="4FADB5"/>
                </a:solidFill>
                <a:latin typeface="Tahoma"/>
                <a:ea typeface="Tahoma"/>
                <a:cs typeface="Tahoma"/>
              </a:rPr>
              <a:t>Астана, 1 сентября 2023 г</a:t>
            </a:r>
            <a:r>
              <a:rPr i="true" sz="1200">
                <a:solidFill>
                  <a:srgbClr val="4FADB5"/>
                </a:solidFill>
                <a:latin typeface="Tahoma"/>
                <a:ea typeface="Tahoma"/>
                <a:cs typeface="Tahoma"/>
              </a:rPr>
              <a:t>ода</a:t>
            </a:r>
            <a:endParaRPr i="true" sz="1200">
              <a:solidFill>
                <a:srgbClr val="4FADB5"/>
              </a:solidFill>
              <a:latin typeface="Tahoma"/>
              <a:ea typeface="Tahoma"/>
              <a:cs typeface="Tahoma"/>
            </a:endParaRPr>
          </a:p>
        </p:txBody>
      </p:sp>
      <p:sp>
        <p:nvSpPr>
          <p:cNvPr hidden="false" id="24" name="Shape 24"/>
          <p:cNvSpPr txBox="true"/>
          <p:nvPr isPhoto="false"/>
        </p:nvSpPr>
        <p:spPr>
          <a:xfrm flipH="false" flipV="false" rot="0">
            <a:off x="801757" y="1934380"/>
            <a:ext cx="7798905" cy="1182992"/>
          </a:xfrm>
          <a:prstGeom prst="rect">
            <a:avLst/>
          </a:prstGeom>
          <a:solidFill>
            <a:schemeClr val="accent1">
              <a:lumMod val="20000"/>
              <a:lumOff val="80000"/>
              <a:alpha val="90000"/>
            </a:schemeClr>
          </a:solidFill>
        </p:spPr>
        <p:txBody>
          <a:bodyPr anchor="ctr" bIns="37136" lIns="74271" rIns="74271" tIns="37136" wrap="square">
            <a:spAutoFit/>
          </a:bodyPr>
          <a:p>
            <a:pPr algn="ctr" indent="0" marL="0"/>
            <a:r>
              <a:rPr b="true" sz="2400">
                <a:solidFill>
                  <a:srgbClr val="4FADB5"/>
                </a:solidFill>
                <a:latin typeface="Tahoma"/>
                <a:ea typeface="Tahoma"/>
                <a:cs typeface="Tahoma"/>
              </a:rPr>
              <a:t>Послание Главы государства К.К.Токаева народу Казахстана «Экономический курс Справедливого Казахстана»</a:t>
            </a:r>
            <a:endParaRPr b="true" sz="2400">
              <a:solidFill>
                <a:srgbClr val="4FADB5"/>
              </a:solidFill>
              <a:latin typeface="Tahoma"/>
              <a:ea typeface="Tahoma"/>
              <a:cs typeface="Tahoma"/>
            </a:endParaRPr>
          </a:p>
        </p:txBody>
      </p:sp>
    </p:spTree>
  </p:cSld>
</p:sld>
</file>

<file path=ppt/slides/slide10.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190" name="GroupShape 190"/>
        <p:cNvGrpSpPr/>
        <p:nvPr isPhoto="false"/>
      </p:nvGrpSpPr>
      <p:grpSpPr>
        <a:xfrm flipH="false" flipV="false" rot="0">
          <a:off x="0" y="0"/>
          <a:ext cx="0" cy="0"/>
          <a:chOff x="0" y="0"/>
          <a:chExt cx="0" cy="0"/>
        </a:xfrm>
      </p:grpSpPr>
      <p:sp>
        <p:nvSpPr>
          <p:cNvPr hidden="false" id="191" name="Shape 191"/>
          <p:cNvSpPr txBox="true"/>
          <p:nvPr isPhoto="false"/>
        </p:nvSpPr>
        <p:spPr>
          <a:xfrm flipH="false" flipV="false" rot="0">
            <a:off x="205043" y="112937"/>
            <a:ext cx="8243631"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Энергетическая безопасность страны</a:t>
            </a:r>
            <a:endParaRPr b="true" sz="1800">
              <a:solidFill>
                <a:srgbClr val="009999"/>
              </a:solidFill>
              <a:latin typeface="Tahoma"/>
              <a:ea typeface="Tahoma"/>
              <a:cs typeface="Tahoma"/>
            </a:endParaRPr>
          </a:p>
        </p:txBody>
      </p:sp>
      <p:sp>
        <p:nvSpPr>
          <p:cNvPr hidden="false" id="192" name="Shape 192"/>
          <p:cNvSpPr txBox="false"/>
          <p:nvPr isPhoto="false"/>
        </p:nvSpPr>
        <p:spPr>
          <a:xfrm flipH="false" flipV="false" rot="0">
            <a:off x="120861" y="633565"/>
            <a:ext cx="8897243" cy="738664"/>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Устаревшая </a:t>
            </a:r>
            <a:r>
              <a:rPr i="true" sz="1400">
                <a:solidFill>
                  <a:srgbClr val="009999"/>
                </a:solidFill>
                <a:latin typeface="Arial"/>
                <a:ea typeface="Arial"/>
                <a:cs typeface="Arial"/>
              </a:rPr>
              <a:t>инфраструктура оказывает прямое влияние как на социальное самочувствие граждан, так и на темпы индустриализации нашей страны. Очевидно, что воплотить в жизнь </a:t>
            </a:r>
            <a:r>
              <a:rPr i="true" sz="1400">
                <a:solidFill>
                  <a:srgbClr val="009999"/>
                </a:solidFill>
                <a:latin typeface="Arial"/>
                <a:ea typeface="Arial"/>
                <a:cs typeface="Arial"/>
              </a:rPr>
              <a:t> новую </a:t>
            </a:r>
            <a:r>
              <a:rPr i="true" sz="1400">
                <a:solidFill>
                  <a:srgbClr val="009999"/>
                </a:solidFill>
                <a:latin typeface="Arial"/>
                <a:ea typeface="Arial"/>
                <a:cs typeface="Arial"/>
              </a:rPr>
              <a:t>экономическую модель без модернизации инфраструктуры невозможно. </a:t>
            </a:r>
            <a:endParaRPr i="true" sz="1400">
              <a:solidFill>
                <a:srgbClr val="009999"/>
              </a:solidFill>
              <a:latin typeface="Arial"/>
              <a:ea typeface="Arial"/>
              <a:cs typeface="Arial"/>
            </a:endParaRPr>
          </a:p>
        </p:txBody>
      </p:sp>
      <p:sp>
        <p:nvSpPr>
          <p:cNvPr hidden="false" id="193" name="Shape 193"/>
          <p:cNvSpPr txBox="false"/>
          <p:nvPr isPhoto="false"/>
        </p:nvSpPr>
        <p:spPr>
          <a:xfrm flipH="false" flipV="false" rot="0">
            <a:off x="181552" y="1760430"/>
            <a:ext cx="2742197" cy="505891"/>
          </a:xfrm>
          <a:prstGeom prst="rect">
            <a:avLst/>
          </a:prstGeom>
          <a:solidFill>
            <a:schemeClr val="accent4">
              <a:lumMod val="20000"/>
              <a:lumOff val="80000"/>
            </a:schemeClr>
          </a:solidFill>
          <a:ln>
            <a:noFill/>
          </a:ln>
        </p:spPr>
        <p:txBody>
          <a:bodyPr bIns="37139" lIns="74277" rIns="74277" tIns="37139" wrap="square">
            <a:spAutoFit/>
          </a:bodyPr>
          <a:p>
            <a:pPr algn="ctr" indent="0" marL="0"/>
            <a:r>
              <a:rPr b="true" sz="1400">
                <a:solidFill>
                  <a:srgbClr val="0000FF"/>
                </a:solidFill>
                <a:latin typeface="Arial"/>
                <a:ea typeface="Arial"/>
                <a:cs typeface="Arial"/>
              </a:rPr>
              <a:t>Электроэнергетический сектор</a:t>
            </a:r>
            <a:endParaRPr b="true" sz="1400">
              <a:solidFill>
                <a:srgbClr val="0000FF"/>
              </a:solidFill>
              <a:latin typeface="Arial"/>
              <a:ea typeface="Arial"/>
              <a:cs typeface="Arial"/>
            </a:endParaRPr>
          </a:p>
        </p:txBody>
      </p:sp>
      <p:sp>
        <p:nvSpPr>
          <p:cNvPr hidden="false" id="194" name="Shape 194"/>
          <p:cNvSpPr txBox="false"/>
          <p:nvPr isPhoto="false"/>
        </p:nvSpPr>
        <p:spPr>
          <a:xfrm flipH="false" flipV="false" rot="0">
            <a:off x="190043" y="2382094"/>
            <a:ext cx="2742197" cy="911191"/>
          </a:xfrm>
          <a:prstGeom prst="roundRect">
            <a:avLst/>
          </a:prstGeom>
          <a:solidFill>
            <a:schemeClr val="accent1">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r>
              <a:rPr sz="1400">
                <a:solidFill>
                  <a:srgbClr val="0000FF"/>
                </a:solidFill>
                <a:latin typeface="Arial"/>
                <a:ea typeface="Arial"/>
                <a:cs typeface="Arial"/>
              </a:rPr>
              <a:t>за 5 лет будут введены как минимум</a:t>
            </a:r>
            <a:r>
              <a:rPr sz="1600">
                <a:solidFill>
                  <a:srgbClr val="0000FF"/>
                </a:solidFill>
                <a:latin typeface="Arial"/>
                <a:ea typeface="Arial"/>
                <a:cs typeface="Arial"/>
              </a:rPr>
              <a:t> </a:t>
            </a:r>
            <a:r>
              <a:rPr b="true" sz="2000">
                <a:solidFill>
                  <a:srgbClr val="0000FF"/>
                </a:solidFill>
                <a:latin typeface="Arial"/>
                <a:ea typeface="Arial"/>
                <a:cs typeface="Arial"/>
              </a:rPr>
              <a:t>14</a:t>
            </a:r>
            <a:r>
              <a:rPr sz="1600">
                <a:solidFill>
                  <a:srgbClr val="0000FF"/>
                </a:solidFill>
                <a:latin typeface="Arial"/>
                <a:ea typeface="Arial"/>
                <a:cs typeface="Arial"/>
              </a:rPr>
              <a:t> </a:t>
            </a:r>
            <a:r>
              <a:rPr b="true" sz="1600">
                <a:solidFill>
                  <a:srgbClr val="0000FF"/>
                </a:solidFill>
                <a:latin typeface="Arial"/>
                <a:ea typeface="Arial"/>
                <a:cs typeface="Arial"/>
              </a:rPr>
              <a:t>Ггват</a:t>
            </a:r>
            <a:r>
              <a:rPr sz="1600">
                <a:solidFill>
                  <a:srgbClr val="0000FF"/>
                </a:solidFill>
                <a:latin typeface="Arial"/>
                <a:ea typeface="Arial"/>
                <a:cs typeface="Arial"/>
              </a:rPr>
              <a:t>. </a:t>
            </a:r>
            <a:r>
              <a:rPr sz="1400">
                <a:solidFill>
                  <a:srgbClr val="0000FF"/>
                </a:solidFill>
                <a:latin typeface="Arial"/>
                <a:ea typeface="Arial"/>
                <a:cs typeface="Arial"/>
              </a:rPr>
              <a:t>новых энергетических мощностей</a:t>
            </a:r>
            <a:endParaRPr sz="1400">
              <a:solidFill>
                <a:srgbClr val="0000FF"/>
              </a:solidFill>
              <a:latin typeface="Arial"/>
              <a:ea typeface="Arial"/>
              <a:cs typeface="Arial"/>
            </a:endParaRPr>
          </a:p>
        </p:txBody>
      </p:sp>
      <p:sp>
        <p:nvSpPr>
          <p:cNvPr hidden="false" id="195" name="Shape 195"/>
          <p:cNvSpPr txBox="false"/>
          <p:nvPr isPhoto="false"/>
        </p:nvSpPr>
        <p:spPr>
          <a:xfrm flipH="false" flipV="false" rot="0">
            <a:off x="45815" y="3265475"/>
            <a:ext cx="3060647" cy="1798552"/>
          </a:xfrm>
          <a:prstGeom prst="rect">
            <a:avLst/>
          </a:prstGeom>
          <a:noFill/>
          <a:ln>
            <a:noFill/>
          </a:ln>
        </p:spPr>
        <p:txBody>
          <a:bodyPr bIns="37139" lIns="74277" rIns="74277" tIns="37139" wrap="square">
            <a:spAutoFit/>
          </a:bodyPr>
          <a:p>
            <a:pPr algn="just" indent="0" marL="0"/>
            <a:r>
              <a:rPr i="true" sz="1400">
                <a:solidFill>
                  <a:srgbClr val="009999"/>
                </a:solidFill>
                <a:latin typeface="Arial"/>
                <a:ea typeface="Arial"/>
                <a:cs typeface="Arial"/>
              </a:rPr>
              <a:t>Казахстан в принципе не должен импортировать электроэнергию, быть зависимым от соседних стран. То, что происходит сейчас, недопустимо со всех точек зрения, в первую очередь, с точки зрения безопасности государства</a:t>
            </a:r>
            <a:endParaRPr i="true" sz="1400">
              <a:solidFill>
                <a:srgbClr val="009999"/>
              </a:solidFill>
              <a:latin typeface="Arial"/>
              <a:ea typeface="Arial"/>
              <a:cs typeface="Arial"/>
            </a:endParaRPr>
          </a:p>
        </p:txBody>
      </p:sp>
      <p:sp>
        <p:nvSpPr>
          <p:cNvPr hidden="false" id="196" name="Shape 196"/>
          <p:cNvSpPr txBox="false"/>
          <p:nvPr isPhoto="false"/>
        </p:nvSpPr>
        <p:spPr>
          <a:xfrm flipH="false" flipV="false" rot="0">
            <a:off x="3162204" y="1760436"/>
            <a:ext cx="2864111" cy="505891"/>
          </a:xfrm>
          <a:prstGeom prst="rect">
            <a:avLst/>
          </a:prstGeom>
          <a:solidFill>
            <a:schemeClr val="accent4">
              <a:lumMod val="20000"/>
              <a:lumOff val="80000"/>
            </a:schemeClr>
          </a:solidFill>
          <a:ln>
            <a:noFill/>
          </a:ln>
        </p:spPr>
        <p:txBody>
          <a:bodyPr bIns="37139" lIns="74277" rIns="74277" tIns="37139" wrap="square">
            <a:spAutoFit/>
          </a:bodyPr>
          <a:p>
            <a:pPr algn="ctr" indent="0" marL="0"/>
            <a:r>
              <a:rPr b="true" sz="1400">
                <a:solidFill>
                  <a:srgbClr val="0000FF"/>
                </a:solidFill>
                <a:latin typeface="Arial"/>
                <a:ea typeface="Arial"/>
                <a:cs typeface="Arial"/>
              </a:rPr>
              <a:t>Реализация проектов возобновляемой энергетики</a:t>
            </a:r>
            <a:endParaRPr b="true" sz="1400">
              <a:solidFill>
                <a:srgbClr val="0000FF"/>
              </a:solidFill>
              <a:latin typeface="Arial"/>
              <a:ea typeface="Arial"/>
              <a:cs typeface="Arial"/>
            </a:endParaRPr>
          </a:p>
        </p:txBody>
      </p:sp>
      <p:sp>
        <p:nvSpPr>
          <p:cNvPr hidden="false" id="197" name="Shape 197"/>
          <p:cNvSpPr txBox="false"/>
          <p:nvPr isPhoto="false"/>
        </p:nvSpPr>
        <p:spPr>
          <a:xfrm flipH="false" flipV="false" rot="0">
            <a:off x="6273389" y="1760430"/>
            <a:ext cx="2742197" cy="505891"/>
          </a:xfrm>
          <a:prstGeom prst="rect">
            <a:avLst/>
          </a:prstGeom>
          <a:solidFill>
            <a:schemeClr val="accent4">
              <a:lumMod val="20000"/>
              <a:lumOff val="80000"/>
            </a:schemeClr>
          </a:solidFill>
          <a:ln>
            <a:noFill/>
          </a:ln>
        </p:spPr>
        <p:txBody>
          <a:bodyPr bIns="37139" lIns="74277" rIns="74277" tIns="37139" wrap="square">
            <a:spAutoFit/>
          </a:bodyPr>
          <a:p>
            <a:pPr algn="ctr" indent="0" marL="0"/>
            <a:r>
              <a:rPr b="true" sz="1400">
                <a:solidFill>
                  <a:srgbClr val="0000FF"/>
                </a:solidFill>
                <a:latin typeface="Arial"/>
                <a:ea typeface="Arial"/>
                <a:cs typeface="Arial"/>
              </a:rPr>
              <a:t>Перезагрузка тарифной политики</a:t>
            </a:r>
            <a:endParaRPr b="true" sz="1400">
              <a:solidFill>
                <a:srgbClr val="0000FF"/>
              </a:solidFill>
              <a:latin typeface="Arial"/>
              <a:ea typeface="Arial"/>
              <a:cs typeface="Arial"/>
            </a:endParaRPr>
          </a:p>
        </p:txBody>
      </p:sp>
      <p:sp>
        <p:nvSpPr>
          <p:cNvPr hidden="false" id="198" name="Shape 198"/>
          <p:cNvSpPr txBox="false"/>
          <p:nvPr isPhoto="false"/>
        </p:nvSpPr>
        <p:spPr>
          <a:xfrm flipH="false" flipV="false" rot="0">
            <a:off x="6273389" y="2532176"/>
            <a:ext cx="2742197" cy="911192"/>
          </a:xfrm>
          <a:prstGeom prst="roundRect">
            <a:avLst/>
          </a:prstGeom>
          <a:solidFill>
            <a:schemeClr val="accent1">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r>
              <a:rPr sz="1400">
                <a:solidFill>
                  <a:srgbClr val="0000FF"/>
                </a:solidFill>
                <a:latin typeface="Arial"/>
                <a:ea typeface="Arial"/>
                <a:cs typeface="Arial"/>
              </a:rPr>
              <a:t>Гарантированный долгосрочный тариф сроком на </a:t>
            </a:r>
            <a:r>
              <a:rPr b="true" sz="2000">
                <a:solidFill>
                  <a:srgbClr val="0000FF"/>
                </a:solidFill>
                <a:latin typeface="Arial"/>
                <a:ea typeface="Arial"/>
                <a:cs typeface="Arial"/>
              </a:rPr>
              <a:t>5-7</a:t>
            </a:r>
            <a:r>
              <a:rPr sz="1600">
                <a:solidFill>
                  <a:srgbClr val="0000FF"/>
                </a:solidFill>
                <a:latin typeface="Arial"/>
                <a:ea typeface="Arial"/>
                <a:cs typeface="Arial"/>
              </a:rPr>
              <a:t> </a:t>
            </a:r>
            <a:r>
              <a:rPr sz="1400">
                <a:solidFill>
                  <a:srgbClr val="0000FF"/>
                </a:solidFill>
                <a:latin typeface="Arial"/>
                <a:ea typeface="Arial"/>
                <a:cs typeface="Arial"/>
              </a:rPr>
              <a:t>лет</a:t>
            </a:r>
            <a:endParaRPr sz="1400">
              <a:solidFill>
                <a:srgbClr val="0000FF"/>
              </a:solidFill>
              <a:latin typeface="Arial"/>
              <a:ea typeface="Arial"/>
              <a:cs typeface="Arial"/>
            </a:endParaRPr>
          </a:p>
        </p:txBody>
      </p:sp>
      <p:sp>
        <p:nvSpPr>
          <p:cNvPr hidden="false" id="199" name="Shape 199"/>
          <p:cNvSpPr txBox="false"/>
          <p:nvPr isPhoto="false"/>
        </p:nvSpPr>
        <p:spPr>
          <a:xfrm flipH="false" flipV="false" rot="0">
            <a:off x="3162204" y="2377318"/>
            <a:ext cx="2864111" cy="2660326"/>
          </a:xfrm>
          <a:prstGeom prst="rect">
            <a:avLst/>
          </a:prstGeom>
          <a:solidFill>
            <a:schemeClr val="accent4">
              <a:lumMod val="20000"/>
              <a:lumOff val="80000"/>
            </a:schemeClr>
          </a:solidFill>
          <a:ln>
            <a:noFill/>
          </a:ln>
        </p:spPr>
        <p:txBody>
          <a:bodyPr bIns="37139" lIns="74277" rIns="74277" tIns="37139" wrap="square">
            <a:spAutoFit/>
          </a:bodyPr>
          <a:p>
            <a:pPr algn="ctr" indent="0" marL="0"/>
            <a:r>
              <a:rPr b="true" sz="1400">
                <a:solidFill>
                  <a:srgbClr val="0000FF"/>
                </a:solidFill>
                <a:latin typeface="Arial"/>
                <a:ea typeface="Arial"/>
                <a:cs typeface="Arial"/>
              </a:rPr>
              <a:t>Дальнейшая газификация страны</a:t>
            </a:r>
            <a:endParaRPr b="true" sz="1400">
              <a:solidFill>
                <a:srgbClr val="0000FF"/>
              </a:solidFill>
              <a:latin typeface="Arial"/>
              <a:ea typeface="Arial"/>
              <a:cs typeface="Arial"/>
            </a:endParaRPr>
          </a:p>
          <a:p>
            <a:pPr algn="just" indent="0" marL="0"/>
            <a:r>
              <a:rPr sz="1400">
                <a:solidFill>
                  <a:srgbClr val="0000FF"/>
                </a:solidFill>
                <a:latin typeface="Arial"/>
                <a:ea typeface="Arial"/>
                <a:cs typeface="Arial"/>
              </a:rPr>
              <a:t>-расширение ресурсной базы товарного газа;</a:t>
            </a:r>
            <a:endParaRPr sz="1400">
              <a:solidFill>
                <a:srgbClr val="0000FF"/>
              </a:solidFill>
              <a:latin typeface="Arial"/>
              <a:ea typeface="Arial"/>
              <a:cs typeface="Arial"/>
            </a:endParaRPr>
          </a:p>
          <a:p>
            <a:pPr algn="just" indent="0" marL="0"/>
            <a:r>
              <a:rPr sz="1400">
                <a:solidFill>
                  <a:srgbClr val="0000FF"/>
                </a:solidFill>
                <a:latin typeface="Arial"/>
                <a:ea typeface="Arial"/>
                <a:cs typeface="Arial"/>
              </a:rPr>
              <a:t>-строительство новых газопере-рабатывающих заводов;</a:t>
            </a:r>
            <a:endParaRPr sz="1400">
              <a:solidFill>
                <a:srgbClr val="0000FF"/>
              </a:solidFill>
              <a:latin typeface="Arial"/>
              <a:ea typeface="Arial"/>
              <a:cs typeface="Arial"/>
            </a:endParaRPr>
          </a:p>
          <a:p>
            <a:pPr algn="just" indent="0" marL="0"/>
            <a:r>
              <a:rPr sz="1400">
                <a:solidFill>
                  <a:srgbClr val="0000FF"/>
                </a:solidFill>
                <a:latin typeface="Arial"/>
                <a:ea typeface="Arial"/>
                <a:cs typeface="Arial"/>
              </a:rPr>
              <a:t>-полное вовлечение в оборот имеющихся перерабатывающих мощностей;</a:t>
            </a:r>
            <a:endParaRPr sz="1400">
              <a:solidFill>
                <a:srgbClr val="0000FF"/>
              </a:solidFill>
              <a:latin typeface="Arial"/>
              <a:ea typeface="Arial"/>
              <a:cs typeface="Arial"/>
            </a:endParaRPr>
          </a:p>
          <a:p>
            <a:pPr algn="just" indent="0" marL="0"/>
            <a:r>
              <a:rPr sz="1400">
                <a:solidFill>
                  <a:srgbClr val="0000FF"/>
                </a:solidFill>
                <a:latin typeface="Arial"/>
                <a:ea typeface="Arial"/>
                <a:cs typeface="Arial"/>
              </a:rPr>
              <a:t>-привлечение инвестиций в разведку и освоение новых месторождений</a:t>
            </a:r>
            <a:endParaRPr sz="1400">
              <a:solidFill>
                <a:srgbClr val="0000FF"/>
              </a:solidFill>
              <a:latin typeface="Arial"/>
              <a:ea typeface="Arial"/>
              <a:cs typeface="Arial"/>
            </a:endParaRPr>
          </a:p>
        </p:txBody>
      </p:sp>
      <p:grpSp>
        <p:nvGrpSpPr>
          <p:cNvPr hidden="false" id="200" name="Shape 200"/>
          <p:cNvGrpSpPr/>
          <p:nvPr isPhoto="false"/>
        </p:nvGrpSpPr>
        <p:grpSpPr>
          <a:xfrm flipH="false" flipV="false" rot="0">
            <a:off x="45815" y="1841508"/>
            <a:ext cx="376850" cy="354771"/>
            <a:chOff x="0" y="0"/>
            <a:chExt cx="376850" cy="354771"/>
          </a:xfrm>
        </p:grpSpPr>
        <p:sp>
          <p:nvSpPr>
            <p:cNvPr hidden="false" id="201" name="Shape 201"/>
            <p:cNvSpPr txBox="false"/>
            <p:nvPr isPhoto="false"/>
          </p:nvSpPr>
          <p:spPr>
            <a:xfrm flipH="false" flipV="false" rot="0">
              <a:off x="0" y="0"/>
              <a:ext cx="376850" cy="354771"/>
            </a:xfrm>
            <a:prstGeom prst="ellipse">
              <a:avLst/>
            </a:prstGeom>
            <a:solidFill>
              <a:srgbClr val="FFFFFF"/>
            </a:solidFill>
            <a:ln w="15875">
              <a:solidFill>
                <a:srgbClr val="0070C0"/>
              </a:solidFill>
              <a:prstDash val="solid"/>
            </a:ln>
          </p:spPr>
          <p:txBody>
            <a:bodyPr anchor="ctr" bIns="45720" lIns="91440" rIns="91440" tIns="45720"/>
            <a:p>
              <a:pPr algn="l" indent="0" marL="0"/>
              <a:endParaRPr sz="1350">
                <a:solidFill>
                  <a:schemeClr val="tx1"/>
                </a:solidFill>
                <a:latin typeface="+mn-lt"/>
                <a:ea typeface="+mn-ea"/>
                <a:cs typeface="+mn-cs"/>
              </a:endParaRPr>
            </a:p>
          </p:txBody>
        </p:sp>
        <p:sp>
          <p:nvSpPr>
            <p:cNvPr hidden="false" id="202" name="Shape 202"/>
            <p:cNvSpPr txBox="false"/>
            <p:nvPr isPhoto="false"/>
          </p:nvSpPr>
          <p:spPr>
            <a:xfrm flipH="false" flipV="false" rot="0">
              <a:off x="62300" y="227950"/>
              <a:ext cx="260580" cy="62720"/>
            </a:xfrm>
            <a:prstGeom prst="ellipse">
              <a:avLst/>
            </a:prstGeom>
            <a:solidFill>
              <a:srgbClr val="FFFFFF"/>
            </a:solidFill>
            <a:ln w="19050">
              <a:solidFill>
                <a:schemeClr val="bg2">
                  <a:lumMod val="75000"/>
                </a:schemeClr>
              </a:solidFill>
              <a:prstDash val="solid"/>
            </a:ln>
          </p:spPr>
          <p:txBody>
            <a:bodyPr anchor="ctr" bIns="17013" lIns="34026" rIns="34026" tIns="17013" vert="horz" wrap="square">
              <a:noAutofit/>
            </a:bodyPr>
            <a:p>
              <a:pPr algn="l" indent="0" marL="0"/>
              <a:endParaRPr sz="1350">
                <a:solidFill>
                  <a:schemeClr val="tx1"/>
                </a:solidFill>
                <a:latin typeface="+mn-lt"/>
                <a:ea typeface="+mn-ea"/>
                <a:cs typeface="+mn-cs"/>
              </a:endParaRPr>
            </a:p>
          </p:txBody>
        </p:sp>
        <p:pic>
          <p:nvPicPr>
            <p:cNvPr hidden="false" id="204" name="Picture 204"/>
            <p:cNvPicPr preferRelativeResize="true"/>
            <p:nvPr isPhoto="false"/>
          </p:nvPicPr>
          <p:blipFill>
            <a:blip r:embed="rId1"/>
            <a:stretch/>
          </p:blipFill>
          <p:spPr>
            <a:xfrm flipH="false" flipV="false" rot="0">
              <a:off x="60301" y="38655"/>
              <a:ext cx="262266" cy="236167"/>
            </a:xfrm>
            <a:prstGeom prst="rect">
              <a:avLst/>
            </a:prstGeom>
          </p:spPr>
        </p:pic>
      </p:grpSp>
      <p:grpSp>
        <p:nvGrpSpPr>
          <p:cNvPr hidden="false" id="205" name="Shape 205"/>
          <p:cNvGrpSpPr/>
          <p:nvPr isPhoto="false"/>
        </p:nvGrpSpPr>
        <p:grpSpPr>
          <a:xfrm flipH="false" flipV="false" rot="0">
            <a:off x="2983795" y="2458405"/>
            <a:ext cx="415626" cy="382240"/>
            <a:chOff x="0" y="0"/>
            <a:chExt cx="415626" cy="382240"/>
          </a:xfrm>
        </p:grpSpPr>
        <p:grpSp>
          <p:nvGrpSpPr>
            <p:cNvPr hidden="false" id="206" name="Shape 206"/>
            <p:cNvGrpSpPr/>
            <p:nvPr isPhoto="false"/>
          </p:nvGrpSpPr>
          <p:grpSpPr>
            <a:xfrm flipH="false" flipV="false" rot="0">
              <a:off x="0" y="0"/>
              <a:ext cx="415626" cy="382240"/>
              <a:chOff x="0" y="0"/>
              <a:chExt cx="415626" cy="382240"/>
            </a:xfrm>
          </p:grpSpPr>
          <p:sp>
            <p:nvSpPr>
              <p:cNvPr hidden="false" id="207" name="Shape 207"/>
              <p:cNvSpPr txBox="false"/>
              <p:nvPr isPhoto="false"/>
            </p:nvSpPr>
            <p:spPr>
              <a:xfrm flipH="false" flipV="false" rot="0">
                <a:off x="0" y="0"/>
                <a:ext cx="415626" cy="382240"/>
              </a:xfrm>
              <a:prstGeom prst="ellipse">
                <a:avLst/>
              </a:prstGeom>
              <a:solidFill>
                <a:srgbClr val="FFFFFF"/>
              </a:solidFill>
              <a:ln w="15875">
                <a:solidFill>
                  <a:srgbClr val="0070C0"/>
                </a:solidFill>
                <a:prstDash val="solid"/>
              </a:ln>
            </p:spPr>
            <p:txBody>
              <a:bodyPr anchor="ctr" bIns="45720" lIns="91440" rIns="91440" tIns="45720"/>
              <a:p>
                <a:pPr algn="l" indent="0" marL="0"/>
                <a:endParaRPr sz="1350">
                  <a:solidFill>
                    <a:schemeClr val="tx1"/>
                  </a:solidFill>
                  <a:latin typeface="+mn-lt"/>
                  <a:ea typeface="+mn-ea"/>
                  <a:cs typeface="+mn-cs"/>
                </a:endParaRPr>
              </a:p>
            </p:txBody>
          </p:sp>
          <p:sp>
            <p:nvSpPr>
              <p:cNvPr hidden="false" id="208" name="Shape 208"/>
              <p:cNvSpPr txBox="false"/>
              <p:nvPr isPhoto="false"/>
            </p:nvSpPr>
            <p:spPr>
              <a:xfrm flipH="false" flipV="false" rot="0">
                <a:off x="74579" y="233042"/>
                <a:ext cx="273088" cy="64212"/>
              </a:xfrm>
              <a:prstGeom prst="ellipse">
                <a:avLst/>
              </a:prstGeom>
              <a:solidFill>
                <a:srgbClr val="FFFFFF"/>
              </a:solidFill>
              <a:ln w="19050">
                <a:solidFill>
                  <a:schemeClr val="bg2">
                    <a:lumMod val="75000"/>
                  </a:schemeClr>
                </a:solidFill>
                <a:prstDash val="solid"/>
              </a:ln>
            </p:spPr>
            <p:txBody>
              <a:bodyPr anchor="ctr" bIns="17013" lIns="34026" rIns="34026" tIns="17013" vert="horz" wrap="square">
                <a:noAutofit/>
              </a:bodyPr>
              <a:p>
                <a:pPr algn="l" indent="0" marL="0"/>
                <a:endParaRPr sz="1350">
                  <a:solidFill>
                    <a:schemeClr val="tx1"/>
                  </a:solidFill>
                  <a:latin typeface="+mn-lt"/>
                  <a:ea typeface="+mn-ea"/>
                  <a:cs typeface="+mn-cs"/>
                </a:endParaRPr>
              </a:p>
            </p:txBody>
          </p:sp>
        </p:grpSp>
        <p:pic>
          <p:nvPicPr>
            <p:cNvPr hidden="false" id="210" name="Picture 210"/>
            <p:cNvPicPr preferRelativeResize="true"/>
            <p:nvPr isPhoto="false"/>
          </p:nvPicPr>
          <p:blipFill>
            <a:blip r:embed="rId2"/>
            <a:stretch/>
          </p:blipFill>
          <p:spPr>
            <a:xfrm flipH="false" flipV="false" rot="0">
              <a:off x="74042" y="72620"/>
              <a:ext cx="258661" cy="220941"/>
            </a:xfrm>
            <a:prstGeom prst="rect">
              <a:avLst/>
            </a:prstGeom>
          </p:spPr>
        </p:pic>
      </p:grpSp>
      <p:sp>
        <p:nvSpPr>
          <p:cNvPr hidden="false" id="211" name="Shape 211"/>
          <p:cNvSpPr txBox="false"/>
          <p:nvPr isPhoto="false"/>
        </p:nvSpPr>
        <p:spPr>
          <a:xfrm flipH="false" flipV="false" rot="0">
            <a:off x="5872336" y="287167"/>
            <a:ext cx="9144000" cy="457200"/>
          </a:xfrm>
          <a:prstGeom prst="rect">
            <a:avLst/>
          </a:prstGeom>
          <a:noFill/>
          <a:ln>
            <a:noFill/>
          </a:ln>
        </p:spPr>
        <p:txBody>
          <a:bodyPr anchor="ctr" bIns="45720" lIns="91440" rIns="91440" tIns="45720" vert="horz" wrap="none">
            <a:spAutoFit/>
          </a:bodyPr>
          <a:p>
            <a:pPr algn="l" indent="0" marL="0"/>
            <a:endParaRPr sz="1350">
              <a:solidFill>
                <a:schemeClr val="tx1"/>
              </a:solidFill>
              <a:latin typeface="+mn-lt"/>
              <a:ea typeface="+mn-ea"/>
              <a:cs typeface="+mn-cs"/>
            </a:endParaRPr>
          </a:p>
        </p:txBody>
      </p:sp>
      <p:sp>
        <p:nvSpPr>
          <p:cNvPr hidden="false" id="212" name="Shape 212"/>
          <p:cNvSpPr txBox="false"/>
          <p:nvPr isPhoto="false"/>
        </p:nvSpPr>
        <p:spPr>
          <a:xfrm flipH="false" flipV="false" rot="0">
            <a:off x="5872336" y="744367"/>
            <a:ext cx="9144000" cy="0"/>
          </a:xfrm>
          <a:prstGeom prst="rect">
            <a:avLst/>
          </a:prstGeom>
          <a:noFill/>
          <a:ln>
            <a:noFill/>
          </a:ln>
        </p:spPr>
        <p:txBody>
          <a:bodyPr anchor="ctr" bIns="45720" lIns="91440" rIns="91440" tIns="45720" vert="horz" wrap="none">
            <a:spAutoFit/>
          </a:bodyPr>
          <a:p>
            <a:pPr algn="l" indent="0" marL="0"/>
            <a:endParaRPr sz="1350">
              <a:solidFill>
                <a:schemeClr val="tx1"/>
              </a:solidFill>
              <a:latin typeface="+mn-lt"/>
              <a:ea typeface="+mn-ea"/>
              <a:cs typeface="+mn-cs"/>
            </a:endParaRPr>
          </a:p>
        </p:txBody>
      </p:sp>
      <p:pic>
        <p:nvPicPr>
          <p:cNvPr hidden="false" id="214" name="Picture 214"/>
          <p:cNvPicPr preferRelativeResize="true"/>
          <p:nvPr isPhoto="false"/>
        </p:nvPicPr>
        <p:blipFill>
          <a:blip r:embed="rId3"/>
          <a:stretch/>
        </p:blipFill>
        <p:spPr>
          <a:xfrm flipH="false" flipV="false" rot="0">
            <a:off x="6194687" y="1829429"/>
            <a:ext cx="362329" cy="399127"/>
          </a:xfrm>
          <a:prstGeom prst="rect">
            <a:avLst/>
          </a:prstGeom>
          <a:ln>
            <a:noFill/>
          </a:ln>
        </p:spPr>
      </p:pic>
      <p:pic>
        <p:nvPicPr>
          <p:cNvPr hidden="false" id="216" name="Picture 216"/>
          <p:cNvPicPr preferRelativeResize="true"/>
          <p:nvPr isPhoto="false"/>
        </p:nvPicPr>
        <p:blipFill>
          <a:blip r:embed="rId4"/>
          <a:stretch/>
        </p:blipFill>
        <p:spPr>
          <a:xfrm flipH="false" flipV="false" rot="0">
            <a:off x="3026589" y="1674435"/>
            <a:ext cx="414818" cy="409748"/>
          </a:xfrm>
          <a:prstGeom prst="rect">
            <a:avLst/>
          </a:prstGeom>
        </p:spPr>
      </p:pic>
      <p:pic>
        <p:nvPicPr>
          <p:cNvPr hidden="false" id="218" name="Picture 218"/>
          <p:cNvPicPr preferRelativeResize="true"/>
          <p:nvPr isPhoto="false"/>
        </p:nvPicPr>
        <p:blipFill>
          <a:blip r:embed="rId5"/>
          <a:srcRect b="9905" l="7311" r="5228" t="8881"/>
          <a:stretch/>
        </p:blipFill>
        <p:spPr>
          <a:xfrm flipH="false" flipV="false" rot="0">
            <a:off x="3067982" y="1757575"/>
            <a:ext cx="294724" cy="264496"/>
          </a:xfrm>
          <a:prstGeom prst="rect">
            <a:avLst/>
          </a:prstGeom>
        </p:spPr>
      </p:pic>
      <p:pic>
        <p:nvPicPr>
          <p:cNvPr hidden="false" id="220" name="Picture 220"/>
          <p:cNvPicPr preferRelativeResize="true"/>
          <p:nvPr isPhoto="false"/>
        </p:nvPicPr>
        <p:blipFill>
          <a:blip r:embed="rId6"/>
          <a:stretch/>
        </p:blipFill>
        <p:spPr>
          <a:xfrm flipH="false" flipV="false" rot="0">
            <a:off x="6256280" y="3406037"/>
            <a:ext cx="2727676" cy="1517429"/>
          </a:xfrm>
          <a:prstGeom prst="rect">
            <a:avLst/>
          </a:prstGeom>
        </p:spPr>
      </p:pic>
      <p:sp>
        <p:nvSpPr>
          <p:cNvPr hidden="false" id="221" name="Shape 221"/>
          <p:cNvSpPr txBox="false"/>
          <p:nvPr isPhoto="false"/>
        </p:nvSpPr>
        <p:spPr>
          <a:xfrm flipH="false" flipV="false" rot="0">
            <a:off x="181552" y="1404385"/>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slides/slide11.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222" name="GroupShape 222"/>
        <p:cNvGrpSpPr/>
        <p:nvPr isPhoto="false"/>
      </p:nvGrpSpPr>
      <p:grpSpPr>
        <a:xfrm flipH="false" flipV="false" rot="0">
          <a:off x="0" y="0"/>
          <a:ext cx="0" cy="0"/>
          <a:chOff x="0" y="0"/>
          <a:chExt cx="0" cy="0"/>
        </a:xfrm>
      </p:grpSpPr>
      <p:sp>
        <p:nvSpPr>
          <p:cNvPr hidden="false" id="223" name="Shape 223"/>
          <p:cNvSpPr txBox="true"/>
          <p:nvPr isPhoto="false"/>
        </p:nvSpPr>
        <p:spPr>
          <a:xfrm flipH="false" flipV="false" rot="0">
            <a:off x="205043" y="112937"/>
            <a:ext cx="8243631"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Новая бытовая культура и «зеленая экономика»</a:t>
            </a:r>
            <a:endParaRPr b="true" sz="1800">
              <a:solidFill>
                <a:srgbClr val="009999"/>
              </a:solidFill>
              <a:latin typeface="Tahoma"/>
              <a:ea typeface="Tahoma"/>
              <a:cs typeface="Tahoma"/>
            </a:endParaRPr>
          </a:p>
        </p:txBody>
      </p:sp>
      <p:sp>
        <p:nvSpPr>
          <p:cNvPr hidden="false" id="224" name="Shape 224"/>
          <p:cNvSpPr txBox="false"/>
          <p:nvPr isPhoto="false"/>
        </p:nvSpPr>
        <p:spPr>
          <a:xfrm flipH="false" flipV="false" rot="0">
            <a:off x="205043" y="2133327"/>
            <a:ext cx="3074706" cy="1077218"/>
          </a:xfrm>
          <a:prstGeom prst="rect">
            <a:avLst/>
          </a:prstGeom>
          <a:solidFill>
            <a:schemeClr val="accent1">
              <a:lumMod val="20000"/>
              <a:lumOff val="80000"/>
            </a:schemeClr>
          </a:solidFill>
        </p:spPr>
        <p:txBody>
          <a:bodyPr bIns="45720" lIns="91440" rIns="91440" tIns="45720" wrap="square">
            <a:spAutoFit/>
          </a:bodyPr>
          <a:p>
            <a:pPr algn="ctr" indent="0" marL="0"/>
            <a:r>
              <a:rPr b="true" sz="1600">
                <a:solidFill>
                  <a:srgbClr val="0000FF"/>
                </a:solidFill>
                <a:latin typeface="Arial"/>
                <a:ea typeface="Arial"/>
                <a:cs typeface="Arial"/>
              </a:rPr>
              <a:t>Внедрение четких нормативных требований по </a:t>
            </a:r>
            <a:r>
              <a:rPr b="true" sz="1600">
                <a:solidFill>
                  <a:srgbClr val="0000FF"/>
                </a:solidFill>
                <a:latin typeface="Arial"/>
                <a:ea typeface="Arial"/>
                <a:cs typeface="Arial"/>
              </a:rPr>
              <a:t>энергоэффективности</a:t>
            </a:r>
            <a:r>
              <a:rPr b="true" sz="1600">
                <a:solidFill>
                  <a:srgbClr val="0000FF"/>
                </a:solidFill>
                <a:latin typeface="Arial"/>
                <a:ea typeface="Arial"/>
                <a:cs typeface="Arial"/>
              </a:rPr>
              <a:t> и ресурсосбережению</a:t>
            </a:r>
            <a:endParaRPr b="true" sz="1600">
              <a:solidFill>
                <a:srgbClr val="0000FF"/>
              </a:solidFill>
              <a:latin typeface="Arial"/>
              <a:ea typeface="Arial"/>
              <a:cs typeface="Arial"/>
            </a:endParaRPr>
          </a:p>
        </p:txBody>
      </p:sp>
      <p:sp>
        <p:nvSpPr>
          <p:cNvPr hidden="false" id="225" name="Shape 225"/>
          <p:cNvSpPr txBox="false"/>
          <p:nvPr isPhoto="false"/>
        </p:nvSpPr>
        <p:spPr>
          <a:xfrm flipH="false" flipV="false" rot="0">
            <a:off x="120861" y="656236"/>
            <a:ext cx="8897243" cy="954107"/>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Электричество</a:t>
            </a:r>
            <a:r>
              <a:rPr i="true" sz="1400">
                <a:solidFill>
                  <a:srgbClr val="009999"/>
                </a:solidFill>
                <a:latin typeface="Arial"/>
                <a:ea typeface="Arial"/>
                <a:cs typeface="Arial"/>
              </a:rPr>
              <a:t>, тепло и вода – базовые блага, необходимые для комфортной жизни. </a:t>
            </a:r>
            <a:r>
              <a:rPr i="true" sz="1400">
                <a:solidFill>
                  <a:srgbClr val="009999"/>
                </a:solidFill>
                <a:latin typeface="Arial"/>
                <a:ea typeface="Arial"/>
                <a:cs typeface="Arial"/>
              </a:rPr>
              <a:t>                           К </a:t>
            </a:r>
            <a:r>
              <a:rPr i="true" sz="1400">
                <a:solidFill>
                  <a:srgbClr val="009999"/>
                </a:solidFill>
                <a:latin typeface="Arial"/>
                <a:ea typeface="Arial"/>
                <a:cs typeface="Arial"/>
              </a:rPr>
              <a:t>их использованию нужно подходить ответственно и рачительно. Такой подход должен лежать в основе новой бытовой культуры в нашей стране. </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Расточительное </a:t>
            </a:r>
            <a:r>
              <a:rPr i="true" sz="1400">
                <a:solidFill>
                  <a:srgbClr val="009999"/>
                </a:solidFill>
                <a:latin typeface="Arial"/>
                <a:ea typeface="Arial"/>
                <a:cs typeface="Arial"/>
              </a:rPr>
              <a:t>потребление – это уже непозволительная роскошь. </a:t>
            </a:r>
            <a:endParaRPr i="true" sz="1400">
              <a:solidFill>
                <a:srgbClr val="009999"/>
              </a:solidFill>
              <a:latin typeface="Arial"/>
              <a:ea typeface="Arial"/>
              <a:cs typeface="Arial"/>
            </a:endParaRPr>
          </a:p>
        </p:txBody>
      </p:sp>
      <p:sp>
        <p:nvSpPr>
          <p:cNvPr hidden="false" id="226" name="Shape 226"/>
          <p:cNvSpPr txBox="false"/>
          <p:nvPr isPhoto="false"/>
        </p:nvSpPr>
        <p:spPr>
          <a:xfrm flipH="false" flipV="false" rot="0">
            <a:off x="205043" y="3473710"/>
            <a:ext cx="3074706" cy="1385458"/>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r>
              <a:rPr sz="1400">
                <a:solidFill>
                  <a:srgbClr val="0000FF"/>
                </a:solidFill>
                <a:latin typeface="Arial"/>
                <a:ea typeface="Arial"/>
                <a:cs typeface="Arial"/>
              </a:rPr>
              <a:t>Снижение ключевых показателей энергопотребления и энергоемкости минимум на </a:t>
            </a:r>
            <a:r>
              <a:rPr b="true" sz="2400">
                <a:solidFill>
                  <a:srgbClr val="0000FF"/>
                </a:solidFill>
                <a:latin typeface="Arial"/>
                <a:ea typeface="Arial"/>
                <a:cs typeface="Arial"/>
              </a:rPr>
              <a:t>15</a:t>
            </a:r>
            <a:r>
              <a:rPr b="true" sz="2400">
                <a:solidFill>
                  <a:srgbClr val="0000FF"/>
                </a:solidFill>
                <a:latin typeface="Arial"/>
                <a:ea typeface="Arial"/>
                <a:cs typeface="Arial"/>
              </a:rPr>
              <a:t>%</a:t>
            </a:r>
            <a:endParaRPr b="true" sz="2400">
              <a:solidFill>
                <a:srgbClr val="0000FF"/>
              </a:solidFill>
              <a:latin typeface="Arial"/>
              <a:ea typeface="Arial"/>
              <a:cs typeface="Arial"/>
            </a:endParaRPr>
          </a:p>
          <a:p>
            <a:pPr algn="ctr" indent="0" marL="0"/>
            <a:r>
              <a:rPr sz="1400">
                <a:solidFill>
                  <a:srgbClr val="0000FF"/>
                </a:solidFill>
                <a:latin typeface="Arial"/>
                <a:ea typeface="Arial"/>
                <a:cs typeface="Arial"/>
              </a:rPr>
              <a:t>к</a:t>
            </a:r>
            <a:r>
              <a:rPr sz="1400">
                <a:solidFill>
                  <a:srgbClr val="0000FF"/>
                </a:solidFill>
                <a:latin typeface="Arial"/>
                <a:ea typeface="Arial"/>
                <a:cs typeface="Arial"/>
              </a:rPr>
              <a:t> </a:t>
            </a:r>
            <a:r>
              <a:rPr sz="1400">
                <a:solidFill>
                  <a:srgbClr val="0000FF"/>
                </a:solidFill>
                <a:latin typeface="Arial"/>
                <a:ea typeface="Arial"/>
                <a:cs typeface="Arial"/>
              </a:rPr>
              <a:t>2029 </a:t>
            </a:r>
            <a:r>
              <a:rPr sz="1400">
                <a:solidFill>
                  <a:srgbClr val="0000FF"/>
                </a:solidFill>
                <a:latin typeface="Arial"/>
                <a:ea typeface="Arial"/>
                <a:cs typeface="Arial"/>
              </a:rPr>
              <a:t>году</a:t>
            </a:r>
            <a:endParaRPr sz="1400">
              <a:solidFill>
                <a:srgbClr val="0000FF"/>
              </a:solidFill>
              <a:latin typeface="Arial"/>
              <a:ea typeface="Arial"/>
              <a:cs typeface="Arial"/>
            </a:endParaRPr>
          </a:p>
        </p:txBody>
      </p:sp>
      <p:sp>
        <p:nvSpPr>
          <p:cNvPr hidden="false" id="227" name="Shape 227"/>
          <p:cNvSpPr txBox="false"/>
          <p:nvPr isPhoto="false"/>
        </p:nvSpPr>
        <p:spPr>
          <a:xfrm flipH="false" flipV="false" rot="0">
            <a:off x="3510254" y="2133327"/>
            <a:ext cx="3074706" cy="584774"/>
          </a:xfrm>
          <a:prstGeom prst="rect">
            <a:avLst/>
          </a:prstGeom>
          <a:solidFill>
            <a:schemeClr val="accent1">
              <a:lumMod val="20000"/>
              <a:lumOff val="80000"/>
            </a:schemeClr>
          </a:solidFill>
        </p:spPr>
        <p:txBody>
          <a:bodyPr bIns="45720" lIns="91440" rIns="91440" tIns="45720" wrap="square">
            <a:spAutoFit/>
          </a:bodyPr>
          <a:p>
            <a:pPr algn="ctr" indent="0" marL="0"/>
            <a:r>
              <a:rPr b="true" sz="1600">
                <a:solidFill>
                  <a:srgbClr val="0000FF"/>
                </a:solidFill>
                <a:latin typeface="Arial"/>
                <a:ea typeface="Arial"/>
                <a:cs typeface="Arial"/>
              </a:rPr>
              <a:t>Развитие зеленой экономики</a:t>
            </a:r>
            <a:endParaRPr b="true" sz="1600">
              <a:solidFill>
                <a:srgbClr val="0000FF"/>
              </a:solidFill>
              <a:latin typeface="Arial"/>
              <a:ea typeface="Arial"/>
              <a:cs typeface="Arial"/>
            </a:endParaRPr>
          </a:p>
        </p:txBody>
      </p:sp>
      <p:sp>
        <p:nvSpPr>
          <p:cNvPr hidden="false" id="228" name="Shape 228"/>
          <p:cNvSpPr txBox="false"/>
          <p:nvPr isPhoto="false"/>
        </p:nvSpPr>
        <p:spPr>
          <a:xfrm flipH="false" flipV="false" rot="0">
            <a:off x="5943398" y="4388341"/>
            <a:ext cx="3074705" cy="584775"/>
          </a:xfrm>
          <a:prstGeom prst="rect">
            <a:avLst/>
          </a:prstGeom>
          <a:solidFill>
            <a:schemeClr val="accent1">
              <a:lumMod val="20000"/>
              <a:lumOff val="80000"/>
            </a:schemeClr>
          </a:solidFill>
        </p:spPr>
        <p:txBody>
          <a:bodyPr bIns="45720" lIns="91440" rIns="91440" tIns="45720" wrap="square">
            <a:spAutoFit/>
          </a:bodyPr>
          <a:p>
            <a:pPr algn="ctr" indent="0" marL="0"/>
            <a:r>
              <a:rPr b="true" sz="1600">
                <a:solidFill>
                  <a:srgbClr val="0000FF"/>
                </a:solidFill>
                <a:latin typeface="Arial"/>
                <a:ea typeface="Arial"/>
                <a:cs typeface="Arial"/>
              </a:rPr>
              <a:t>Развитие водородной генерации</a:t>
            </a:r>
            <a:endParaRPr b="true" sz="1600">
              <a:solidFill>
                <a:srgbClr val="0000FF"/>
              </a:solidFill>
              <a:latin typeface="Arial"/>
              <a:ea typeface="Arial"/>
              <a:cs typeface="Arial"/>
            </a:endParaRPr>
          </a:p>
        </p:txBody>
      </p:sp>
      <p:sp>
        <p:nvSpPr>
          <p:cNvPr hidden="false" id="229" name="Shape 229"/>
          <p:cNvSpPr txBox="false"/>
          <p:nvPr isPhoto="false"/>
        </p:nvSpPr>
        <p:spPr>
          <a:xfrm flipH="false" flipV="false" rot="0">
            <a:off x="4491264" y="3311123"/>
            <a:ext cx="3074706" cy="584775"/>
          </a:xfrm>
          <a:prstGeom prst="rect">
            <a:avLst/>
          </a:prstGeom>
          <a:solidFill>
            <a:schemeClr val="accent1">
              <a:lumMod val="20000"/>
              <a:lumOff val="80000"/>
            </a:schemeClr>
          </a:solidFill>
        </p:spPr>
        <p:txBody>
          <a:bodyPr bIns="45720" lIns="91440" rIns="91440" tIns="45720" wrap="square">
            <a:spAutoFit/>
          </a:bodyPr>
          <a:p>
            <a:pPr algn="ctr" indent="0" marL="0"/>
            <a:r>
              <a:rPr b="true" sz="1600">
                <a:solidFill>
                  <a:srgbClr val="0000FF"/>
                </a:solidFill>
                <a:latin typeface="Arial"/>
                <a:ea typeface="Arial"/>
                <a:cs typeface="Arial"/>
              </a:rPr>
              <a:t>Привлечение «зеленых» финансов</a:t>
            </a:r>
            <a:endParaRPr b="true" sz="1600">
              <a:solidFill>
                <a:srgbClr val="0000FF"/>
              </a:solidFill>
              <a:latin typeface="Arial"/>
              <a:ea typeface="Arial"/>
              <a:cs typeface="Arial"/>
            </a:endParaRPr>
          </a:p>
        </p:txBody>
      </p:sp>
      <p:pic>
        <p:nvPicPr>
          <p:cNvPr hidden="false" id="231" name="Picture 231"/>
          <p:cNvPicPr preferRelativeResize="true"/>
          <p:nvPr isPhoto="false"/>
        </p:nvPicPr>
        <p:blipFill>
          <a:blip r:embed="rId1"/>
          <a:stretch/>
        </p:blipFill>
        <p:spPr>
          <a:xfrm flipH="false" flipV="false" rot="0">
            <a:off x="5008034" y="4242578"/>
            <a:ext cx="876300" cy="876300"/>
          </a:xfrm>
          <a:prstGeom prst="rect">
            <a:avLst/>
          </a:prstGeom>
          <a:ln>
            <a:noFill/>
          </a:ln>
        </p:spPr>
      </p:pic>
      <p:pic>
        <p:nvPicPr>
          <p:cNvPr hidden="false" id="233" name="Picture 233"/>
          <p:cNvPicPr preferRelativeResize="true"/>
          <p:nvPr isPhoto="false"/>
        </p:nvPicPr>
        <p:blipFill>
          <a:blip r:embed="rId2"/>
          <a:stretch/>
        </p:blipFill>
        <p:spPr>
          <a:xfrm flipH="false" flipV="false" rot="0">
            <a:off x="6851694" y="1938033"/>
            <a:ext cx="2166409" cy="1388713"/>
          </a:xfrm>
          <a:prstGeom prst="rect">
            <a:avLst/>
          </a:prstGeom>
          <a:ln>
            <a:noFill/>
          </a:ln>
        </p:spPr>
      </p:pic>
      <p:pic>
        <p:nvPicPr>
          <p:cNvPr hidden="false" id="235" name="Picture 235"/>
          <p:cNvPicPr preferRelativeResize="true"/>
          <p:nvPr isPhoto="false"/>
        </p:nvPicPr>
        <p:blipFill>
          <a:blip r:embed="rId3"/>
          <a:stretch/>
        </p:blipFill>
        <p:spPr>
          <a:xfrm flipH="false" flipV="false" rot="0">
            <a:off x="3510254" y="3178388"/>
            <a:ext cx="934766" cy="880470"/>
          </a:xfrm>
          <a:prstGeom prst="rect">
            <a:avLst/>
          </a:prstGeom>
        </p:spPr>
      </p:pic>
      <p:sp>
        <p:nvSpPr>
          <p:cNvPr hidden="false" id="236" name="Shape 236"/>
          <p:cNvSpPr txBox="false"/>
          <p:nvPr isPhoto="false"/>
        </p:nvSpPr>
        <p:spPr>
          <a:xfrm flipH="false" flipV="false" rot="0">
            <a:off x="205043" y="1788880"/>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slides/slide12.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237" name="GroupShape 237"/>
        <p:cNvGrpSpPr/>
        <p:nvPr isPhoto="false"/>
      </p:nvGrpSpPr>
      <p:grpSpPr>
        <a:xfrm flipH="false" flipV="false" rot="0">
          <a:off x="0" y="0"/>
          <a:ext cx="0" cy="0"/>
          <a:chOff x="0" y="0"/>
          <a:chExt cx="0" cy="0"/>
        </a:xfrm>
      </p:grpSpPr>
      <p:sp>
        <p:nvSpPr>
          <p:cNvPr hidden="false" id="238" name="Shape 238"/>
          <p:cNvSpPr txBox="true"/>
          <p:nvPr isPhoto="false">
            <p:ph idx="5" type="body"/>
          </p:nvPr>
        </p:nvSpPr>
        <p:spPr>
          <a:xfrm flipH="false" flipV="false" rot="0">
            <a:off x="205043" y="112937"/>
            <a:ext cx="8723524" cy="435812"/>
          </a:xfrm>
          <a:prstGeom prst="rect">
            <a:avLst/>
          </a:prstGeom>
        </p:spPr>
        <p:txBody>
          <a:bodyPr anchor="ctr" bIns="0" lIns="0" rIns="0" tIns="0" vert="horz">
            <a:noAutofit/>
          </a:bodyPr>
          <a:lstStyle>
            <a:defPPr/>
            <a:lvl1pPr lvl="0"/>
          </a:lstStyle>
          <a:p>
            <a:pPr indent="0" marL="54000"/>
            <a:r>
              <a:rPr b="true">
                <a:solidFill>
                  <a:srgbClr val="009999"/>
                </a:solidFill>
                <a:latin typeface="Tahoma"/>
                <a:ea typeface="Tahoma"/>
                <a:cs typeface="Tahoma"/>
              </a:rPr>
              <a:t>   Развитие атомной энергетики</a:t>
            </a:r>
            <a:endParaRPr b="true" u="sng">
              <a:solidFill>
                <a:srgbClr val="009999"/>
              </a:solidFill>
              <a:latin typeface="Tahoma"/>
              <a:ea typeface="Tahoma"/>
              <a:cs typeface="Tahoma"/>
            </a:endParaRPr>
          </a:p>
        </p:txBody>
      </p:sp>
      <p:sp>
        <p:nvSpPr>
          <p:cNvPr hidden="false" id="239" name="Shape 239"/>
          <p:cNvSpPr txBox="true"/>
          <p:nvPr isPhoto="false"/>
        </p:nvSpPr>
        <p:spPr>
          <a:xfrm flipH="false" flipV="false" rot="0">
            <a:off x="288172" y="1920115"/>
            <a:ext cx="3913536" cy="435811"/>
          </a:xfrm>
          <a:prstGeom prst="rect">
            <a:avLst/>
          </a:prstGeom>
        </p:spPr>
        <p:txBody>
          <a:bodyPr anchor="ctr" bIns="0" lIns="0" rIns="0" tIns="0" vert="horz">
            <a:noAutofit/>
          </a:bodyPr>
          <a:lstStyle>
            <a:defPPr/>
            <a:lvl1pPr algn="l" indent="0" lvl="0" marL="0">
              <a:lnSpc>
                <a:spcPct val="90000"/>
              </a:lnSpc>
              <a:spcBef>
                <a:spcPts val="0"/>
              </a:spcBef>
              <a:spcAft>
                <a:spcPts val="166"/>
              </a:spcAft>
              <a:buNone/>
              <a:defRPr b="true" sz="1800">
                <a:solidFill>
                  <a:schemeClr val="tx1"/>
                </a:solidFill>
                <a:latin typeface="Century Gothic"/>
                <a:ea typeface="Century Gothic"/>
                <a:cs typeface="Century Gothic"/>
              </a:defRPr>
            </a:lvl1pPr>
            <a:lvl2pPr algn="l" indent="-171450" lvl="1" marL="514350">
              <a:lnSpc>
                <a:spcPct val="90000"/>
              </a:lnSpc>
              <a:spcBef>
                <a:spcPts val="375"/>
              </a:spcBef>
              <a:buFont typeface="Arial"/>
              <a:buChar char="•"/>
              <a:defRPr sz="1800">
                <a:solidFill>
                  <a:schemeClr val="tx1"/>
                </a:solidFill>
                <a:latin typeface="+mn-lt"/>
                <a:ea typeface="+mn-ea"/>
                <a:cs typeface="+mn-cs"/>
              </a:defRPr>
            </a:lvl2pPr>
            <a:lvl3pPr algn="l" indent="-171450" lvl="2" marL="857250">
              <a:lnSpc>
                <a:spcPct val="90000"/>
              </a:lnSpc>
              <a:spcBef>
                <a:spcPts val="375"/>
              </a:spcBef>
              <a:buFont typeface="Arial"/>
              <a:buChar char="•"/>
              <a:defRPr sz="1500">
                <a:solidFill>
                  <a:schemeClr val="tx1"/>
                </a:solidFill>
                <a:latin typeface="+mn-lt"/>
                <a:ea typeface="+mn-ea"/>
                <a:cs typeface="+mn-cs"/>
              </a:defRPr>
            </a:lvl3pPr>
            <a:lvl4pPr algn="l" indent="-171450" lvl="3" marL="1200150">
              <a:lnSpc>
                <a:spcPct val="90000"/>
              </a:lnSpc>
              <a:spcBef>
                <a:spcPts val="375"/>
              </a:spcBef>
              <a:buFont typeface="Arial"/>
              <a:buChar char="•"/>
              <a:defRPr sz="1350">
                <a:solidFill>
                  <a:schemeClr val="tx1"/>
                </a:solidFill>
                <a:latin typeface="+mn-lt"/>
                <a:ea typeface="+mn-ea"/>
                <a:cs typeface="+mn-cs"/>
              </a:defRPr>
            </a:lvl4pPr>
            <a:lvl5pPr algn="l" indent="-171450" lvl="4" marL="1543050">
              <a:lnSpc>
                <a:spcPct val="90000"/>
              </a:lnSpc>
              <a:spcBef>
                <a:spcPts val="375"/>
              </a:spcBef>
              <a:buFont typeface="Arial"/>
              <a:buChar char="•"/>
              <a:defRPr sz="1350">
                <a:solidFill>
                  <a:schemeClr val="tx1"/>
                </a:solidFill>
                <a:latin typeface="+mn-lt"/>
                <a:ea typeface="+mn-ea"/>
                <a:cs typeface="+mn-cs"/>
              </a:defRPr>
            </a:lvl5pPr>
            <a:lvl6pPr algn="l" indent="-171450" lvl="5" marL="1885950">
              <a:lnSpc>
                <a:spcPct val="90000"/>
              </a:lnSpc>
              <a:spcBef>
                <a:spcPts val="375"/>
              </a:spcBef>
              <a:buFont typeface="Arial"/>
              <a:buChar char="•"/>
              <a:defRPr sz="1350">
                <a:solidFill>
                  <a:schemeClr val="tx1"/>
                </a:solidFill>
                <a:latin typeface="+mn-lt"/>
                <a:ea typeface="+mn-ea"/>
                <a:cs typeface="+mn-cs"/>
              </a:defRPr>
            </a:lvl6pPr>
            <a:lvl7pPr algn="l" indent="-171450" lvl="6" marL="2228850">
              <a:lnSpc>
                <a:spcPct val="90000"/>
              </a:lnSpc>
              <a:spcBef>
                <a:spcPts val="375"/>
              </a:spcBef>
              <a:buFont typeface="Arial"/>
              <a:buChar char="•"/>
              <a:defRPr sz="1350">
                <a:solidFill>
                  <a:schemeClr val="tx1"/>
                </a:solidFill>
                <a:latin typeface="+mn-lt"/>
                <a:ea typeface="+mn-ea"/>
                <a:cs typeface="+mn-cs"/>
              </a:defRPr>
            </a:lvl7pPr>
            <a:lvl8pPr algn="l" indent="-171450" lvl="7" marL="2571750">
              <a:lnSpc>
                <a:spcPct val="90000"/>
              </a:lnSpc>
              <a:spcBef>
                <a:spcPts val="375"/>
              </a:spcBef>
              <a:buFont typeface="Arial"/>
              <a:buChar char="•"/>
              <a:defRPr sz="1350">
                <a:solidFill>
                  <a:schemeClr val="tx1"/>
                </a:solidFill>
                <a:latin typeface="+mn-lt"/>
                <a:ea typeface="+mn-ea"/>
                <a:cs typeface="+mn-cs"/>
              </a:defRPr>
            </a:lvl8pPr>
            <a:lvl9pPr algn="l" indent="-171450" lvl="8" marL="2914650">
              <a:lnSpc>
                <a:spcPct val="90000"/>
              </a:lnSpc>
              <a:spcBef>
                <a:spcPts val="375"/>
              </a:spcBef>
              <a:buFont typeface="Arial"/>
              <a:buChar char="•"/>
              <a:defRPr sz="1350">
                <a:solidFill>
                  <a:schemeClr val="tx1"/>
                </a:solidFill>
                <a:latin typeface="+mn-lt"/>
                <a:ea typeface="+mn-ea"/>
                <a:cs typeface="+mn-cs"/>
              </a:defRPr>
            </a:lvl9pPr>
          </a:lstStyle>
          <a:p>
            <a:pPr indent="0" marL="54000">
              <a:lnSpc>
                <a:spcPct val="110000"/>
              </a:lnSpc>
            </a:pPr>
            <a:r>
              <a:rPr>
                <a:solidFill>
                  <a:srgbClr val="0000FF"/>
                </a:solidFill>
                <a:latin typeface="Arial"/>
                <a:ea typeface="Arial"/>
                <a:cs typeface="Arial"/>
              </a:rPr>
              <a:t>Строительство АЭС в Казахстане</a:t>
            </a:r>
            <a:endParaRPr u="sng">
              <a:solidFill>
                <a:srgbClr val="0000FF"/>
              </a:solidFill>
              <a:latin typeface="Arial"/>
              <a:ea typeface="Arial"/>
              <a:cs typeface="Arial"/>
            </a:endParaRPr>
          </a:p>
        </p:txBody>
      </p:sp>
      <p:sp>
        <p:nvSpPr>
          <p:cNvPr hidden="false" id="240" name="Shape 240"/>
          <p:cNvSpPr txBox="false"/>
          <p:nvPr isPhoto="false"/>
        </p:nvSpPr>
        <p:spPr>
          <a:xfrm flipH="false" flipV="false" rot="0">
            <a:off x="120861" y="656236"/>
            <a:ext cx="8897243" cy="307777"/>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Особо важным экономическим и политическим вопросом стало развитие атомной </a:t>
            </a:r>
            <a:r>
              <a:rPr i="true" sz="1400">
                <a:solidFill>
                  <a:srgbClr val="009999"/>
                </a:solidFill>
                <a:latin typeface="Arial"/>
                <a:ea typeface="Arial"/>
                <a:cs typeface="Arial"/>
              </a:rPr>
              <a:t>энергетики </a:t>
            </a:r>
            <a:endParaRPr i="true" sz="1400">
              <a:solidFill>
                <a:srgbClr val="009999"/>
              </a:solidFill>
              <a:latin typeface="Arial"/>
              <a:ea typeface="Arial"/>
              <a:cs typeface="Arial"/>
            </a:endParaRPr>
          </a:p>
        </p:txBody>
      </p:sp>
      <p:pic>
        <p:nvPicPr>
          <p:cNvPr hidden="false" id="242" name="Picture 242"/>
          <p:cNvPicPr preferRelativeResize="true"/>
          <p:nvPr isPhoto="false"/>
        </p:nvPicPr>
        <p:blipFill>
          <a:blip r:embed="rId1"/>
          <a:stretch/>
        </p:blipFill>
        <p:spPr>
          <a:xfrm flipH="false" flipV="false" rot="0">
            <a:off x="1929980" y="1384292"/>
            <a:ext cx="629919" cy="584834"/>
          </a:xfrm>
          <a:prstGeom prst="rect">
            <a:avLst/>
          </a:prstGeom>
        </p:spPr>
      </p:pic>
      <p:sp>
        <p:nvSpPr>
          <p:cNvPr hidden="false" id="243" name="Shape 243"/>
          <p:cNvSpPr txBox="false"/>
          <p:nvPr isPhoto="false"/>
        </p:nvSpPr>
        <p:spPr>
          <a:xfrm flipH="false" flipV="false" rot="0">
            <a:off x="288171" y="2354021"/>
            <a:ext cx="1903367" cy="2641171"/>
          </a:xfrm>
          <a:prstGeom prst="roundRect">
            <a:avLst/>
          </a:prstGeom>
          <a:solidFill>
            <a:schemeClr val="accent1">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endParaRPr sz="1600">
              <a:solidFill>
                <a:srgbClr val="0000FF"/>
              </a:solidFill>
              <a:latin typeface="Arial"/>
              <a:ea typeface="Arial"/>
              <a:cs typeface="Arial"/>
            </a:endParaRPr>
          </a:p>
          <a:p>
            <a:pPr algn="ctr" indent="0" marL="0"/>
            <a:r>
              <a:rPr sz="1600">
                <a:solidFill>
                  <a:srgbClr val="0000FF"/>
                </a:solidFill>
                <a:latin typeface="Arial"/>
                <a:ea typeface="Arial"/>
                <a:cs typeface="Arial"/>
              </a:rPr>
              <a:t>Крупнейшему производителю урана в мире надлежит иметь собственную атомную генерацию</a:t>
            </a:r>
            <a:endParaRPr sz="1600">
              <a:solidFill>
                <a:srgbClr val="0000FF"/>
              </a:solidFill>
              <a:latin typeface="Arial"/>
              <a:ea typeface="Arial"/>
              <a:cs typeface="Arial"/>
            </a:endParaRPr>
          </a:p>
        </p:txBody>
      </p:sp>
      <p:sp>
        <p:nvSpPr>
          <p:cNvPr hidden="false" id="244" name="Shape 244"/>
          <p:cNvSpPr txBox="false"/>
          <p:nvPr isPhoto="false"/>
        </p:nvSpPr>
        <p:spPr>
          <a:xfrm flipH="false" flipV="false" rot="0">
            <a:off x="2297337" y="2354021"/>
            <a:ext cx="1904371" cy="2641171"/>
          </a:xfrm>
          <a:prstGeom prst="roundRect">
            <a:avLst/>
          </a:prstGeom>
          <a:solidFill>
            <a:schemeClr val="accent1">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r>
              <a:rPr sz="1600">
                <a:solidFill>
                  <a:srgbClr val="0000FF"/>
                </a:solidFill>
                <a:latin typeface="Arial"/>
                <a:ea typeface="Arial"/>
                <a:cs typeface="Arial"/>
              </a:rPr>
              <a:t>Опасения касательно безопасности атомных станций</a:t>
            </a:r>
            <a:endParaRPr sz="1600">
              <a:solidFill>
                <a:srgbClr val="0000FF"/>
              </a:solidFill>
              <a:latin typeface="Arial"/>
              <a:ea typeface="Arial"/>
              <a:cs typeface="Arial"/>
            </a:endParaRPr>
          </a:p>
        </p:txBody>
      </p:sp>
      <p:sp>
        <p:nvSpPr>
          <p:cNvPr hidden="false" id="245" name="Shape 245"/>
          <p:cNvSpPr txBox="false"/>
          <p:nvPr isPhoto="false"/>
        </p:nvSpPr>
        <p:spPr>
          <a:xfrm flipH="false" flipV="false" rot="0">
            <a:off x="1061101" y="2429152"/>
            <a:ext cx="357505" cy="360679"/>
          </a:xfrm>
          <a:prstGeom prst="rect">
            <a:avLst/>
          </a:prstGeom>
          <a:blipFill>
            <a:blip r:embed="rId2"/>
            <a:stretch/>
          </a:blipFill>
        </p:spPr>
        <p:txBody>
          <a:bodyPr bIns="0" lIns="0" rIns="0" tIns="0" wrap="square"/>
          <a:p>
            <a:pPr algn="l" indent="0" marL="0"/>
            <a:endParaRPr sz="1350">
              <a:solidFill>
                <a:schemeClr val="tx1"/>
              </a:solidFill>
              <a:latin typeface="+mn-lt"/>
              <a:ea typeface="+mn-ea"/>
              <a:cs typeface="+mn-cs"/>
            </a:endParaRPr>
          </a:p>
        </p:txBody>
      </p:sp>
      <p:pic>
        <p:nvPicPr>
          <p:cNvPr hidden="false" id="247" name="Picture 247"/>
          <p:cNvPicPr preferRelativeResize="true"/>
          <p:nvPr isPhoto="false"/>
        </p:nvPicPr>
        <p:blipFill>
          <a:blip r:embed="rId3"/>
          <a:stretch/>
        </p:blipFill>
        <p:spPr>
          <a:xfrm flipH="false" flipV="false" rot="0">
            <a:off x="3095911" y="2461135"/>
            <a:ext cx="307221" cy="328697"/>
          </a:xfrm>
          <a:prstGeom prst="rect">
            <a:avLst/>
          </a:prstGeom>
          <a:ln>
            <a:noFill/>
          </a:ln>
        </p:spPr>
      </p:pic>
      <p:sp>
        <p:nvSpPr>
          <p:cNvPr hidden="false" id="248" name="Shape 248"/>
          <p:cNvSpPr txBox="false"/>
          <p:nvPr isPhoto="false"/>
        </p:nvSpPr>
        <p:spPr>
          <a:xfrm flipH="false" flipV="false" rot="0">
            <a:off x="4307507" y="2312778"/>
            <a:ext cx="4515264" cy="954107"/>
          </a:xfrm>
          <a:prstGeom prst="rect">
            <a:avLst/>
          </a:prstGeom>
          <a:noFill/>
        </p:spPr>
        <p:txBody>
          <a:bodyPr bIns="45720" lIns="91440" rIns="91440" tIns="45720" wrap="square">
            <a:spAutoFit/>
          </a:bodyPr>
          <a:p>
            <a:pPr algn="just" indent="0" marL="0"/>
            <a:r>
              <a:rPr i="true" sz="1400">
                <a:solidFill>
                  <a:srgbClr val="009999"/>
                </a:solidFill>
                <a:latin typeface="Arial"/>
                <a:ea typeface="Arial"/>
                <a:cs typeface="Arial"/>
              </a:rPr>
              <a:t>   Строительство </a:t>
            </a:r>
            <a:r>
              <a:rPr i="true" sz="1400">
                <a:solidFill>
                  <a:srgbClr val="009999"/>
                </a:solidFill>
                <a:latin typeface="Arial"/>
                <a:ea typeface="Arial"/>
                <a:cs typeface="Arial"/>
              </a:rPr>
              <a:t>или отказ от возведения АЭС – крайне важный вопрос, касающийся будущего нашей страны. Поэтому предлагаю вынести его на общенациональный референдум. </a:t>
            </a:r>
            <a:endParaRPr i="true" sz="1400">
              <a:solidFill>
                <a:srgbClr val="009999"/>
              </a:solidFill>
              <a:latin typeface="Arial"/>
              <a:ea typeface="Arial"/>
              <a:cs typeface="Arial"/>
            </a:endParaRPr>
          </a:p>
        </p:txBody>
      </p:sp>
      <p:pic>
        <p:nvPicPr>
          <p:cNvPr hidden="false" id="250" name="Picture 250"/>
          <p:cNvPicPr preferRelativeResize="true"/>
          <p:nvPr isPhoto="false"/>
        </p:nvPicPr>
        <p:blipFill>
          <a:blip r:embed="rId4"/>
          <a:stretch/>
        </p:blipFill>
        <p:spPr>
          <a:xfrm flipH="false" flipV="false" rot="0">
            <a:off x="5695885" y="3313268"/>
            <a:ext cx="1738507" cy="1457514"/>
          </a:xfrm>
          <a:prstGeom prst="rect">
            <a:avLst/>
          </a:prstGeom>
          <a:ln>
            <a:noFill/>
          </a:ln>
        </p:spPr>
      </p:pic>
    </p:spTree>
  </p:cSld>
</p:sld>
</file>

<file path=ppt/slides/slide13.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251" name="GroupShape 251"/>
        <p:cNvGrpSpPr/>
        <p:nvPr isPhoto="false"/>
      </p:nvGrpSpPr>
      <p:grpSpPr>
        <a:xfrm flipH="false" flipV="false" rot="0">
          <a:off x="0" y="0"/>
          <a:ext cx="0" cy="0"/>
          <a:chOff x="0" y="0"/>
          <a:chExt cx="0" cy="0"/>
        </a:xfrm>
      </p:grpSpPr>
      <p:sp>
        <p:nvSpPr>
          <p:cNvPr hidden="false" id="252" name="Shape 252"/>
          <p:cNvSpPr txBox="true"/>
          <p:nvPr isPhoto="false">
            <p:ph idx="4" type="body"/>
          </p:nvPr>
        </p:nvSpPr>
        <p:spPr>
          <a:xfrm flipH="false" flipV="false" rot="0">
            <a:off x="204788" y="112713"/>
            <a:ext cx="8723312" cy="436562"/>
          </a:xfrm>
          <a:prstGeom prst="rect">
            <a:avLst/>
          </a:prstGeom>
        </p:spPr>
        <p:txBody>
          <a:bodyPr bIns="0" lIns="0" rIns="0" tIns="0" wrap="square">
            <a:normAutofit fontScale="100%" lnSpcReduction="0%"/>
          </a:bodyPr>
          <a:lstStyle>
            <a:defPPr/>
            <a:lvl1pPr lvl="0"/>
          </a:lstStyle>
          <a:p>
            <a:pPr indent="0" marL="53975">
              <a:spcAft>
                <a:spcPts val="163"/>
              </a:spcAft>
            </a:pPr>
            <a:r>
              <a:rPr>
                <a:solidFill>
                  <a:srgbClr val="009999"/>
                </a:solidFill>
                <a:latin typeface="Tahoma"/>
                <a:ea typeface="Tahoma"/>
                <a:cs typeface="Tahoma"/>
              </a:rPr>
              <a:t>   Вода – ограниченный ресурс</a:t>
            </a:r>
            <a:endParaRPr sz="1600">
              <a:solidFill>
                <a:srgbClr val="009999"/>
              </a:solidFill>
              <a:latin typeface="Tahoma"/>
              <a:ea typeface="Tahoma"/>
              <a:cs typeface="Tahoma"/>
            </a:endParaRPr>
          </a:p>
        </p:txBody>
      </p:sp>
      <p:sp>
        <p:nvSpPr>
          <p:cNvPr hidden="false" id="253" name="Shape 253"/>
          <p:cNvSpPr txBox="true"/>
          <p:nvPr isPhoto="false"/>
        </p:nvSpPr>
        <p:spPr>
          <a:xfrm flipH="false" flipV="false" rot="0">
            <a:off x="94972" y="2473170"/>
            <a:ext cx="2391289" cy="830996"/>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600">
                <a:solidFill>
                  <a:srgbClr val="0000FF"/>
                </a:solidFill>
                <a:latin typeface="Arial"/>
                <a:ea typeface="Arial"/>
                <a:cs typeface="Arial"/>
              </a:rPr>
              <a:t>Внедрение передовых </a:t>
            </a:r>
            <a:r>
              <a:rPr sz="1600">
                <a:solidFill>
                  <a:srgbClr val="0000FF"/>
                </a:solidFill>
                <a:latin typeface="Arial"/>
                <a:ea typeface="Arial"/>
                <a:cs typeface="Arial"/>
              </a:rPr>
              <a:t>водосберегающих</a:t>
            </a:r>
            <a:r>
              <a:rPr sz="1600">
                <a:solidFill>
                  <a:srgbClr val="0000FF"/>
                </a:solidFill>
                <a:latin typeface="Arial"/>
                <a:ea typeface="Arial"/>
                <a:cs typeface="Arial"/>
              </a:rPr>
              <a:t> технологий</a:t>
            </a:r>
            <a:endParaRPr b="true" sz="1600">
              <a:solidFill>
                <a:srgbClr val="0000FF"/>
              </a:solidFill>
              <a:latin typeface="Arial"/>
              <a:ea typeface="Arial"/>
              <a:cs typeface="Arial"/>
            </a:endParaRPr>
          </a:p>
        </p:txBody>
      </p:sp>
      <p:sp>
        <p:nvSpPr>
          <p:cNvPr hidden="false" id="254" name="Shape 254"/>
          <p:cNvSpPr txBox="false"/>
          <p:nvPr isPhoto="false"/>
        </p:nvSpPr>
        <p:spPr>
          <a:xfrm flipH="false" flipV="false" rot="0">
            <a:off x="120861" y="656236"/>
            <a:ext cx="8897243" cy="1384995"/>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Актуальной </a:t>
            </a:r>
            <a:r>
              <a:rPr i="true" sz="1400">
                <a:solidFill>
                  <a:srgbClr val="009999"/>
                </a:solidFill>
                <a:latin typeface="Arial"/>
                <a:ea typeface="Arial"/>
                <a:cs typeface="Arial"/>
              </a:rPr>
              <a:t>остается проблема доступности и качества водных ресурсов. С учетом тенденции роста населения и экономики к 2040 году дефицит воды в Казахстане может достичь 12-15 миллиардов кубических метров</a:t>
            </a:r>
            <a:r>
              <a:rPr i="true" sz="1400">
                <a:solidFill>
                  <a:srgbClr val="009999"/>
                </a:solidFill>
                <a:latin typeface="Arial"/>
                <a:ea typeface="Arial"/>
                <a:cs typeface="Arial"/>
              </a:rPr>
              <a:t>.</a:t>
            </a:r>
            <a:endParaRPr i="true" sz="1400">
              <a:solidFill>
                <a:srgbClr val="009999"/>
              </a:solidFill>
              <a:latin typeface="Arial"/>
              <a:ea typeface="Arial"/>
              <a:cs typeface="Arial"/>
            </a:endParaRPr>
          </a:p>
          <a:p>
            <a:pPr algn="l" indent="0" marL="0"/>
            <a:r>
              <a:rPr sz="1400">
                <a:solidFill>
                  <a:srgbClr val="009999"/>
                </a:solidFill>
                <a:latin typeface="Arial"/>
                <a:ea typeface="Arial"/>
                <a:cs typeface="Arial"/>
              </a:rPr>
              <a:t>   </a:t>
            </a:r>
            <a:r>
              <a:rPr i="true" sz="1400">
                <a:solidFill>
                  <a:srgbClr val="009999"/>
                </a:solidFill>
                <a:latin typeface="Arial"/>
                <a:ea typeface="Arial"/>
                <a:cs typeface="Arial"/>
              </a:rPr>
              <a:t>Для </a:t>
            </a:r>
            <a:r>
              <a:rPr i="true" sz="1400">
                <a:solidFill>
                  <a:srgbClr val="009999"/>
                </a:solidFill>
                <a:latin typeface="Arial"/>
                <a:ea typeface="Arial"/>
                <a:cs typeface="Arial"/>
              </a:rPr>
              <a:t>исправления ситуации необходимы самые решительные и быстрые меры. </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Водные </a:t>
            </a:r>
            <a:r>
              <a:rPr i="true" sz="1400">
                <a:solidFill>
                  <a:srgbClr val="009999"/>
                </a:solidFill>
                <a:latin typeface="Arial"/>
                <a:ea typeface="Arial"/>
                <a:cs typeface="Arial"/>
              </a:rPr>
              <a:t>ресурсы имеют для нашей страны не менее важное значение, чем нефть, газ или металлы. </a:t>
            </a:r>
            <a:endParaRPr i="true" sz="1400">
              <a:solidFill>
                <a:srgbClr val="009999"/>
              </a:solidFill>
              <a:latin typeface="Arial"/>
              <a:ea typeface="Arial"/>
              <a:cs typeface="Arial"/>
            </a:endParaRPr>
          </a:p>
        </p:txBody>
      </p:sp>
      <p:sp>
        <p:nvSpPr>
          <p:cNvPr hidden="false" id="255" name="Shape 255"/>
          <p:cNvSpPr txBox="true"/>
          <p:nvPr isPhoto="false"/>
        </p:nvSpPr>
        <p:spPr>
          <a:xfrm flipH="false" flipV="false" rot="0">
            <a:off x="2623725" y="2482834"/>
            <a:ext cx="2840002" cy="338553"/>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600">
                <a:solidFill>
                  <a:srgbClr val="0000FF"/>
                </a:solidFill>
                <a:latin typeface="Arial"/>
                <a:ea typeface="Arial"/>
                <a:cs typeface="Arial"/>
              </a:rPr>
              <a:t>Накопление талой воды</a:t>
            </a:r>
            <a:endParaRPr b="true" sz="1600">
              <a:solidFill>
                <a:srgbClr val="0000FF"/>
              </a:solidFill>
              <a:latin typeface="Arial"/>
              <a:ea typeface="Arial"/>
              <a:cs typeface="Arial"/>
            </a:endParaRPr>
          </a:p>
        </p:txBody>
      </p:sp>
      <p:sp>
        <p:nvSpPr>
          <p:cNvPr hidden="false" id="256" name="Shape 256"/>
          <p:cNvSpPr txBox="false"/>
          <p:nvPr isPhoto="false"/>
        </p:nvSpPr>
        <p:spPr>
          <a:xfrm flipH="false" flipV="false" rot="0">
            <a:off x="255303" y="3390105"/>
            <a:ext cx="2070625" cy="459230"/>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до </a:t>
            </a:r>
            <a:r>
              <a:rPr b="true" sz="2000">
                <a:solidFill>
                  <a:srgbClr val="0000FF"/>
                </a:solidFill>
                <a:latin typeface="Arial"/>
                <a:ea typeface="Arial"/>
                <a:cs typeface="Arial"/>
              </a:rPr>
              <a:t>150</a:t>
            </a:r>
            <a:r>
              <a:rPr sz="1400">
                <a:solidFill>
                  <a:srgbClr val="0000FF"/>
                </a:solidFill>
                <a:latin typeface="Arial"/>
                <a:ea typeface="Arial"/>
                <a:cs typeface="Arial"/>
              </a:rPr>
              <a:t> </a:t>
            </a:r>
            <a:r>
              <a:rPr b="true" sz="1400">
                <a:solidFill>
                  <a:srgbClr val="0000FF"/>
                </a:solidFill>
                <a:latin typeface="Arial"/>
                <a:ea typeface="Arial"/>
                <a:cs typeface="Arial"/>
              </a:rPr>
              <a:t>тыс.га. в год</a:t>
            </a:r>
            <a:endParaRPr b="true" sz="1400">
              <a:solidFill>
                <a:srgbClr val="0000FF"/>
              </a:solidFill>
              <a:latin typeface="Arial"/>
              <a:ea typeface="Arial"/>
              <a:cs typeface="Arial"/>
            </a:endParaRPr>
          </a:p>
        </p:txBody>
      </p:sp>
      <p:sp>
        <p:nvSpPr>
          <p:cNvPr hidden="false" id="257" name="Shape 257"/>
          <p:cNvSpPr txBox="false"/>
          <p:nvPr isPhoto="false"/>
        </p:nvSpPr>
        <p:spPr>
          <a:xfrm flipH="false" flipV="false" rot="0">
            <a:off x="2720529" y="2950563"/>
            <a:ext cx="2531603" cy="1719678"/>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l" indent="0" marL="0">
              <a:spcAft>
                <a:spcPts val="1350"/>
              </a:spcAft>
            </a:pPr>
            <a:r>
              <a:rPr sz="1400">
                <a:solidFill>
                  <a:srgbClr val="0000FF"/>
                </a:solidFill>
                <a:latin typeface="Arial"/>
                <a:ea typeface="Arial"/>
                <a:cs typeface="Arial"/>
              </a:rPr>
              <a:t>строительство </a:t>
            </a:r>
            <a:r>
              <a:rPr b="true" sz="2000">
                <a:solidFill>
                  <a:srgbClr val="0000FF"/>
                </a:solidFill>
                <a:latin typeface="Arial"/>
                <a:ea typeface="Arial"/>
                <a:cs typeface="Arial"/>
              </a:rPr>
              <a:t>20</a:t>
            </a:r>
            <a:r>
              <a:rPr sz="2000">
                <a:solidFill>
                  <a:srgbClr val="0000FF"/>
                </a:solidFill>
                <a:latin typeface="Arial"/>
                <a:ea typeface="Arial"/>
                <a:cs typeface="Arial"/>
              </a:rPr>
              <a:t> </a:t>
            </a:r>
            <a:r>
              <a:rPr sz="1400">
                <a:solidFill>
                  <a:srgbClr val="0000FF"/>
                </a:solidFill>
                <a:latin typeface="Arial"/>
                <a:ea typeface="Arial"/>
                <a:cs typeface="Arial"/>
              </a:rPr>
              <a:t>                                    реконструкция не менее </a:t>
            </a:r>
            <a:r>
              <a:rPr b="true" sz="2000">
                <a:solidFill>
                  <a:srgbClr val="0000FF"/>
                </a:solidFill>
                <a:latin typeface="Arial"/>
                <a:ea typeface="Arial"/>
                <a:cs typeface="Arial"/>
              </a:rPr>
              <a:t>15</a:t>
            </a:r>
            <a:r>
              <a:rPr b="true" sz="1400">
                <a:solidFill>
                  <a:srgbClr val="0000FF"/>
                </a:solidFill>
                <a:latin typeface="Arial"/>
                <a:ea typeface="Arial"/>
                <a:cs typeface="Arial"/>
              </a:rPr>
              <a:t> </a:t>
            </a:r>
            <a:r>
              <a:rPr sz="1400">
                <a:solidFill>
                  <a:srgbClr val="0000FF"/>
                </a:solidFill>
                <a:latin typeface="Arial"/>
                <a:ea typeface="Arial"/>
                <a:cs typeface="Arial"/>
              </a:rPr>
              <a:t>водохранилищ, модернизация и оцифровка не менее    </a:t>
            </a:r>
            <a:r>
              <a:rPr b="true" sz="2000">
                <a:solidFill>
                  <a:srgbClr val="0000FF"/>
                </a:solidFill>
                <a:latin typeface="Arial"/>
                <a:ea typeface="Arial"/>
                <a:cs typeface="Arial"/>
              </a:rPr>
              <a:t>3,5</a:t>
            </a:r>
            <a:r>
              <a:rPr b="true" sz="1400">
                <a:solidFill>
                  <a:srgbClr val="0000FF"/>
                </a:solidFill>
                <a:latin typeface="Arial"/>
                <a:ea typeface="Arial"/>
                <a:cs typeface="Arial"/>
              </a:rPr>
              <a:t> тыс.км. </a:t>
            </a:r>
            <a:r>
              <a:rPr sz="1400">
                <a:solidFill>
                  <a:srgbClr val="0000FF"/>
                </a:solidFill>
                <a:latin typeface="Arial"/>
                <a:ea typeface="Arial"/>
                <a:cs typeface="Arial"/>
              </a:rPr>
              <a:t>каналов</a:t>
            </a:r>
            <a:endParaRPr b="true" sz="1400">
              <a:solidFill>
                <a:srgbClr val="0000FF"/>
              </a:solidFill>
              <a:latin typeface="Arial"/>
              <a:ea typeface="Arial"/>
              <a:cs typeface="Arial"/>
            </a:endParaRPr>
          </a:p>
        </p:txBody>
      </p:sp>
      <p:sp>
        <p:nvSpPr>
          <p:cNvPr hidden="false" id="258" name="Shape 258"/>
          <p:cNvSpPr txBox="true"/>
          <p:nvPr isPhoto="false"/>
        </p:nvSpPr>
        <p:spPr>
          <a:xfrm flipH="false" flipV="false" rot="0">
            <a:off x="5599756" y="2510150"/>
            <a:ext cx="3249520" cy="338553"/>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600">
                <a:solidFill>
                  <a:srgbClr val="0000FF"/>
                </a:solidFill>
                <a:latin typeface="Arial"/>
                <a:ea typeface="Arial"/>
                <a:cs typeface="Arial"/>
              </a:rPr>
              <a:t>Новая тарифная политика</a:t>
            </a:r>
            <a:endParaRPr b="true" sz="1600">
              <a:solidFill>
                <a:srgbClr val="0000FF"/>
              </a:solidFill>
              <a:latin typeface="Arial"/>
              <a:ea typeface="Arial"/>
              <a:cs typeface="Arial"/>
            </a:endParaRPr>
          </a:p>
        </p:txBody>
      </p:sp>
      <p:sp>
        <p:nvSpPr>
          <p:cNvPr hidden="false" id="259" name="Shape 259"/>
          <p:cNvSpPr txBox="true"/>
          <p:nvPr isPhoto="false"/>
        </p:nvSpPr>
        <p:spPr>
          <a:xfrm flipH="false" flipV="false" rot="0">
            <a:off x="5599756" y="3070579"/>
            <a:ext cx="3249520" cy="338553"/>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600">
                <a:solidFill>
                  <a:srgbClr val="0000FF"/>
                </a:solidFill>
                <a:latin typeface="Arial"/>
                <a:ea typeface="Arial"/>
                <a:cs typeface="Arial"/>
              </a:rPr>
              <a:t>Создание инфраструктуры</a:t>
            </a:r>
            <a:endParaRPr b="true" sz="1600">
              <a:solidFill>
                <a:srgbClr val="0000FF"/>
              </a:solidFill>
              <a:latin typeface="Arial"/>
              <a:ea typeface="Arial"/>
              <a:cs typeface="Arial"/>
            </a:endParaRPr>
          </a:p>
        </p:txBody>
      </p:sp>
      <p:sp>
        <p:nvSpPr>
          <p:cNvPr hidden="false" id="260" name="Shape 260"/>
          <p:cNvSpPr txBox="true"/>
          <p:nvPr isPhoto="false"/>
        </p:nvSpPr>
        <p:spPr>
          <a:xfrm flipH="false" flipV="false" rot="0">
            <a:off x="5599756" y="3631007"/>
            <a:ext cx="3249520" cy="1015662"/>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spcAft>
                <a:spcPts val="1350"/>
              </a:spcAft>
              <a:buClr>
                <a:srgbClr val="666699"/>
              </a:buClr>
              <a:buSzPts val="910"/>
            </a:pPr>
            <a:r>
              <a:rPr sz="1600">
                <a:solidFill>
                  <a:srgbClr val="0000FF"/>
                </a:solidFill>
                <a:latin typeface="Arial"/>
                <a:ea typeface="Arial"/>
                <a:cs typeface="Arial"/>
              </a:rPr>
              <a:t>Реформирование системы управления водным хозяйством                        </a:t>
            </a:r>
            <a:r>
              <a:rPr sz="1400">
                <a:solidFill>
                  <a:srgbClr val="0000FF"/>
                </a:solidFill>
                <a:latin typeface="Arial"/>
                <a:ea typeface="Arial"/>
                <a:cs typeface="Arial"/>
              </a:rPr>
              <a:t>(образование Министерства водных ресурсов и ирригации)</a:t>
            </a:r>
            <a:endParaRPr b="true" sz="1400">
              <a:solidFill>
                <a:srgbClr val="0000FF"/>
              </a:solidFill>
              <a:latin typeface="Arial"/>
              <a:ea typeface="Arial"/>
              <a:cs typeface="Arial"/>
            </a:endParaRPr>
          </a:p>
        </p:txBody>
      </p:sp>
      <p:sp>
        <p:nvSpPr>
          <p:cNvPr hidden="false" id="261" name="Shape 261"/>
          <p:cNvSpPr txBox="false"/>
          <p:nvPr isPhoto="false"/>
        </p:nvSpPr>
        <p:spPr>
          <a:xfrm flipH="false" flipV="false" rot="0">
            <a:off x="2759668" y="3160639"/>
            <a:ext cx="114992" cy="121545"/>
          </a:xfrm>
          <a:prstGeom prst="chevron">
            <a:avLst/>
          </a:prstGeom>
          <a:solidFill>
            <a:srgbClr val="BDEEFF"/>
          </a:solid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262" name="Shape 262"/>
          <p:cNvSpPr txBox="false"/>
          <p:nvPr isPhoto="false"/>
        </p:nvSpPr>
        <p:spPr>
          <a:xfrm flipH="false" flipV="false" rot="0">
            <a:off x="2759668" y="3393386"/>
            <a:ext cx="114992" cy="121544"/>
          </a:xfrm>
          <a:prstGeom prst="chevron">
            <a:avLst/>
          </a:prstGeom>
          <a:solidFill>
            <a:srgbClr val="BDEEFF"/>
          </a:solid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263" name="Shape 263"/>
          <p:cNvSpPr txBox="false"/>
          <p:nvPr isPhoto="false"/>
        </p:nvSpPr>
        <p:spPr>
          <a:xfrm flipH="false" flipV="false" rot="0">
            <a:off x="2759668" y="3898933"/>
            <a:ext cx="114992" cy="121544"/>
          </a:xfrm>
          <a:prstGeom prst="chevron">
            <a:avLst/>
          </a:prstGeom>
          <a:solidFill>
            <a:srgbClr val="BDEEFF"/>
          </a:solid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pic>
        <p:nvPicPr>
          <p:cNvPr hidden="false" id="265" name="Picture 265"/>
          <p:cNvPicPr preferRelativeResize="true"/>
          <p:nvPr isPhoto="false"/>
        </p:nvPicPr>
        <p:blipFill>
          <a:blip r:embed="rId1"/>
          <a:stretch/>
        </p:blipFill>
        <p:spPr>
          <a:xfrm flipH="false" flipV="false" rot="0">
            <a:off x="255303" y="3858088"/>
            <a:ext cx="2070625" cy="1285411"/>
          </a:xfrm>
          <a:prstGeom prst="rect">
            <a:avLst/>
          </a:prstGeom>
          <a:ln>
            <a:noFill/>
          </a:ln>
        </p:spPr>
      </p:pic>
      <p:sp>
        <p:nvSpPr>
          <p:cNvPr hidden="false" id="266" name="Shape 266"/>
          <p:cNvSpPr txBox="false"/>
          <p:nvPr isPhoto="false"/>
        </p:nvSpPr>
        <p:spPr>
          <a:xfrm flipH="false" flipV="false" rot="0">
            <a:off x="94972" y="2126979"/>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slides/slide14.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267" name="GroupShape 267"/>
        <p:cNvGrpSpPr/>
        <p:nvPr isPhoto="false"/>
      </p:nvGrpSpPr>
      <p:grpSpPr>
        <a:xfrm flipH="false" flipV="false" rot="0">
          <a:off x="0" y="0"/>
          <a:ext cx="0" cy="0"/>
          <a:chOff x="0" y="0"/>
          <a:chExt cx="0" cy="0"/>
        </a:xfrm>
      </p:grpSpPr>
      <p:sp>
        <p:nvSpPr>
          <p:cNvPr hidden="false" id="268" name="Shape 268"/>
          <p:cNvSpPr txBox="true"/>
          <p:nvPr isPhoto="false">
            <p:ph idx="5" type="body"/>
          </p:nvPr>
        </p:nvSpPr>
        <p:spPr>
          <a:xfrm flipH="false" flipV="false" rot="0">
            <a:off x="205043" y="112937"/>
            <a:ext cx="8723524" cy="435812"/>
          </a:xfrm>
          <a:prstGeom prst="rect">
            <a:avLst/>
          </a:prstGeom>
        </p:spPr>
        <p:txBody>
          <a:bodyPr anchor="ctr" bIns="0" lIns="0" rIns="0" tIns="0" vert="horz">
            <a:noAutofit/>
          </a:bodyPr>
          <a:lstStyle>
            <a:defPPr/>
            <a:lvl1pPr lvl="0"/>
          </a:lstStyle>
          <a:p>
            <a:pPr indent="0" marL="54000"/>
            <a:r>
              <a:rPr b="true">
                <a:solidFill>
                  <a:srgbClr val="009999"/>
                </a:solidFill>
                <a:latin typeface="Tahoma"/>
                <a:ea typeface="Tahoma"/>
                <a:cs typeface="Tahoma"/>
              </a:rPr>
              <a:t>   Развитие транспортно-логистического потенциала</a:t>
            </a:r>
            <a:endParaRPr b="true" u="sng">
              <a:solidFill>
                <a:srgbClr val="009999"/>
              </a:solidFill>
              <a:latin typeface="Tahoma"/>
              <a:ea typeface="Tahoma"/>
              <a:cs typeface="Tahoma"/>
            </a:endParaRPr>
          </a:p>
        </p:txBody>
      </p:sp>
      <p:sp>
        <p:nvSpPr>
          <p:cNvPr hidden="false" id="269" name="Shape 269"/>
          <p:cNvSpPr txBox="false"/>
          <p:nvPr isPhoto="false"/>
        </p:nvSpPr>
        <p:spPr>
          <a:xfrm flipH="false" flipV="false" rot="0">
            <a:off x="120861" y="626008"/>
            <a:ext cx="9023139" cy="954107"/>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…Транспортно-логистическая </a:t>
            </a:r>
            <a:r>
              <a:rPr i="true" sz="1400">
                <a:solidFill>
                  <a:srgbClr val="009999"/>
                </a:solidFill>
                <a:latin typeface="Arial"/>
                <a:ea typeface="Arial"/>
                <a:cs typeface="Arial"/>
              </a:rPr>
              <a:t>отрасль должна стать одним из локомотивов экономического развития </a:t>
            </a:r>
            <a:r>
              <a:rPr i="true" sz="1400">
                <a:solidFill>
                  <a:srgbClr val="009999"/>
                </a:solidFill>
                <a:latin typeface="Arial"/>
                <a:ea typeface="Arial"/>
                <a:cs typeface="Arial"/>
              </a:rPr>
              <a:t>страны.</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Казахстан </a:t>
            </a:r>
            <a:r>
              <a:rPr i="true" sz="1400">
                <a:solidFill>
                  <a:srgbClr val="009999"/>
                </a:solidFill>
                <a:latin typeface="Arial"/>
                <a:ea typeface="Arial"/>
                <a:cs typeface="Arial"/>
              </a:rPr>
              <a:t>должен усилить свои позиции в качестве узлового транзитного </a:t>
            </a:r>
            <a:r>
              <a:rPr i="true" sz="1400">
                <a:solidFill>
                  <a:srgbClr val="009999"/>
                </a:solidFill>
                <a:latin typeface="Arial"/>
                <a:ea typeface="Arial"/>
                <a:cs typeface="Arial"/>
              </a:rPr>
              <a:t>хаба</a:t>
            </a:r>
            <a:r>
              <a:rPr i="true" sz="1400">
                <a:solidFill>
                  <a:srgbClr val="009999"/>
                </a:solidFill>
                <a:latin typeface="Arial"/>
                <a:ea typeface="Arial"/>
                <a:cs typeface="Arial"/>
              </a:rPr>
              <a:t> в Евразии и стать со временем полноценной транспортно-логистической державой. </a:t>
            </a:r>
            <a:r>
              <a:rPr i="true" sz="1400">
                <a:solidFill>
                  <a:srgbClr val="009999"/>
                </a:solidFill>
                <a:latin typeface="Arial"/>
                <a:ea typeface="Arial"/>
                <a:cs typeface="Arial"/>
              </a:rPr>
              <a:t> </a:t>
            </a:r>
            <a:endParaRPr i="true" sz="1400">
              <a:solidFill>
                <a:srgbClr val="009999"/>
              </a:solidFill>
              <a:latin typeface="Arial"/>
              <a:ea typeface="Arial"/>
              <a:cs typeface="Arial"/>
            </a:endParaRPr>
          </a:p>
        </p:txBody>
      </p:sp>
      <p:sp>
        <p:nvSpPr>
          <p:cNvPr hidden="false" id="270" name="Shape 270"/>
          <p:cNvSpPr txBox="true"/>
          <p:nvPr isPhoto="false"/>
        </p:nvSpPr>
        <p:spPr>
          <a:xfrm flipH="false" flipV="false" rot="0">
            <a:off x="205041" y="1929565"/>
            <a:ext cx="1963823" cy="1323438"/>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Реализация крупных железнодорожных проектов </a:t>
            </a:r>
            <a:r>
              <a:rPr sz="1600">
                <a:solidFill>
                  <a:srgbClr val="0000FF"/>
                </a:solidFill>
                <a:latin typeface="Arial"/>
                <a:ea typeface="Arial"/>
                <a:cs typeface="Arial"/>
              </a:rPr>
              <a:t>	                    </a:t>
            </a:r>
            <a:r>
              <a:rPr i="true" sz="1200">
                <a:solidFill>
                  <a:srgbClr val="0000FF"/>
                </a:solidFill>
                <a:latin typeface="Arial"/>
                <a:ea typeface="Arial"/>
                <a:cs typeface="Arial"/>
              </a:rPr>
              <a:t>«</a:t>
            </a:r>
            <a:r>
              <a:rPr i="true" sz="1200">
                <a:solidFill>
                  <a:srgbClr val="0000FF"/>
                </a:solidFill>
                <a:latin typeface="Arial"/>
                <a:ea typeface="Arial"/>
                <a:cs typeface="Arial"/>
              </a:rPr>
              <a:t>Достык-Мойынты</a:t>
            </a:r>
            <a:r>
              <a:rPr i="true" sz="1200">
                <a:solidFill>
                  <a:srgbClr val="0000FF"/>
                </a:solidFill>
                <a:latin typeface="Arial"/>
                <a:ea typeface="Arial"/>
                <a:cs typeface="Arial"/>
              </a:rPr>
              <a:t>», «</a:t>
            </a:r>
            <a:r>
              <a:rPr i="true" sz="1200">
                <a:solidFill>
                  <a:srgbClr val="0000FF"/>
                </a:solidFill>
                <a:latin typeface="Arial"/>
                <a:ea typeface="Arial"/>
                <a:cs typeface="Arial"/>
              </a:rPr>
              <a:t>Бахты-Аягоз</a:t>
            </a:r>
            <a:r>
              <a:rPr i="true" sz="1200">
                <a:solidFill>
                  <a:srgbClr val="0000FF"/>
                </a:solidFill>
                <a:latin typeface="Arial"/>
                <a:ea typeface="Arial"/>
                <a:cs typeface="Arial"/>
              </a:rPr>
              <a:t>»,                      </a:t>
            </a:r>
            <a:r>
              <a:rPr i="true" sz="1200">
                <a:solidFill>
                  <a:srgbClr val="0000FF"/>
                </a:solidFill>
                <a:latin typeface="Arial"/>
                <a:ea typeface="Arial"/>
                <a:cs typeface="Arial"/>
              </a:rPr>
              <a:t>Дарбаза-Мактаарал</a:t>
            </a:r>
            <a:r>
              <a:rPr i="true" sz="1200">
                <a:solidFill>
                  <a:srgbClr val="0000FF"/>
                </a:solidFill>
                <a:latin typeface="Arial"/>
                <a:ea typeface="Arial"/>
                <a:cs typeface="Arial"/>
              </a:rPr>
              <a:t>»</a:t>
            </a:r>
            <a:endParaRPr b="true" i="true" sz="1200">
              <a:solidFill>
                <a:srgbClr val="0000FF"/>
              </a:solidFill>
              <a:latin typeface="Arial"/>
              <a:ea typeface="Arial"/>
              <a:cs typeface="Arial"/>
            </a:endParaRPr>
          </a:p>
        </p:txBody>
      </p:sp>
      <p:sp>
        <p:nvSpPr>
          <p:cNvPr hidden="false" id="271" name="Shape 271"/>
          <p:cNvSpPr txBox="true"/>
          <p:nvPr isPhoto="false"/>
        </p:nvSpPr>
        <p:spPr>
          <a:xfrm flipH="false" flipV="false" rot="0">
            <a:off x="205041" y="3319369"/>
            <a:ext cx="1963823" cy="1169551"/>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Увеличение объемов перевозок                      по коридору </a:t>
            </a:r>
            <a:r>
              <a:rPr sz="1400">
                <a:solidFill>
                  <a:srgbClr val="0000FF"/>
                </a:solidFill>
                <a:latin typeface="Arial"/>
                <a:ea typeface="Arial"/>
                <a:cs typeface="Arial"/>
              </a:rPr>
              <a:t>Транскаспийский</a:t>
            </a:r>
            <a:r>
              <a:rPr sz="1400">
                <a:solidFill>
                  <a:srgbClr val="0000FF"/>
                </a:solidFill>
                <a:latin typeface="Arial"/>
                <a:ea typeface="Arial"/>
                <a:cs typeface="Arial"/>
              </a:rPr>
              <a:t> маршрут</a:t>
            </a:r>
            <a:endParaRPr b="true" i="true" sz="1400">
              <a:solidFill>
                <a:srgbClr val="0000FF"/>
              </a:solidFill>
              <a:latin typeface="Arial"/>
              <a:ea typeface="Arial"/>
              <a:cs typeface="Arial"/>
            </a:endParaRPr>
          </a:p>
        </p:txBody>
      </p:sp>
      <p:sp>
        <p:nvSpPr>
          <p:cNvPr hidden="false" id="272" name="Shape 272"/>
          <p:cNvSpPr txBox="true"/>
          <p:nvPr isPhoto="false"/>
        </p:nvSpPr>
        <p:spPr>
          <a:xfrm flipH="false" flipV="false" rot="0">
            <a:off x="2252997" y="1935421"/>
            <a:ext cx="2379459" cy="954106"/>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Сопряжение национальных инициатив с китайским </a:t>
            </a:r>
            <a:r>
              <a:rPr sz="1400">
                <a:solidFill>
                  <a:srgbClr val="0000FF"/>
                </a:solidFill>
                <a:latin typeface="Arial"/>
                <a:ea typeface="Arial"/>
                <a:cs typeface="Arial"/>
              </a:rPr>
              <a:t>мегапроектом</a:t>
            </a:r>
            <a:r>
              <a:rPr sz="1400">
                <a:solidFill>
                  <a:srgbClr val="0000FF"/>
                </a:solidFill>
                <a:latin typeface="Arial"/>
                <a:ea typeface="Arial"/>
                <a:cs typeface="Arial"/>
              </a:rPr>
              <a:t>                    «Пояс и Путь»</a:t>
            </a:r>
            <a:endParaRPr b="true" i="true" sz="1200">
              <a:solidFill>
                <a:srgbClr val="0000FF"/>
              </a:solidFill>
              <a:latin typeface="Arial"/>
              <a:ea typeface="Arial"/>
              <a:cs typeface="Arial"/>
            </a:endParaRPr>
          </a:p>
        </p:txBody>
      </p:sp>
      <p:sp>
        <p:nvSpPr>
          <p:cNvPr hidden="false" id="273" name="Shape 273"/>
          <p:cNvSpPr txBox="true"/>
          <p:nvPr isPhoto="false"/>
        </p:nvSpPr>
        <p:spPr>
          <a:xfrm flipH="false" flipV="false" rot="0">
            <a:off x="2252996" y="2960490"/>
            <a:ext cx="2379460" cy="738664"/>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Разработка целостного плана развития морской инфраструктуры</a:t>
            </a:r>
            <a:endParaRPr b="true" i="true" sz="1400">
              <a:solidFill>
                <a:srgbClr val="0000FF"/>
              </a:solidFill>
              <a:latin typeface="Arial"/>
              <a:ea typeface="Arial"/>
              <a:cs typeface="Arial"/>
            </a:endParaRPr>
          </a:p>
        </p:txBody>
      </p:sp>
      <p:sp>
        <p:nvSpPr>
          <p:cNvPr hidden="false" id="274" name="Shape 274"/>
          <p:cNvSpPr txBox="true"/>
          <p:nvPr isPhoto="false"/>
        </p:nvSpPr>
        <p:spPr>
          <a:xfrm flipH="false" flipV="false" rot="0">
            <a:off x="4716586" y="1929565"/>
            <a:ext cx="2190535" cy="1384995"/>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Увеличение пропускной способности железнодорожной части международного коридора                   «Север-Юг»</a:t>
            </a:r>
            <a:endParaRPr b="true" i="true" sz="1400">
              <a:solidFill>
                <a:srgbClr val="0000FF"/>
              </a:solidFill>
              <a:latin typeface="Arial"/>
              <a:ea typeface="Arial"/>
              <a:cs typeface="Arial"/>
            </a:endParaRPr>
          </a:p>
        </p:txBody>
      </p:sp>
      <p:sp>
        <p:nvSpPr>
          <p:cNvPr hidden="false" id="275" name="Shape 275"/>
          <p:cNvSpPr txBox="true"/>
          <p:nvPr isPhoto="false"/>
        </p:nvSpPr>
        <p:spPr>
          <a:xfrm flipH="false" flipV="false" rot="0">
            <a:off x="6992245" y="1929565"/>
            <a:ext cx="2077181" cy="1815882"/>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Превращение аэропортов Астаны, Алматы</a:t>
            </a:r>
            <a:r>
              <a:rPr sz="1400">
                <a:solidFill>
                  <a:srgbClr val="0000FF"/>
                </a:solidFill>
                <a:latin typeface="Arial"/>
                <a:ea typeface="Arial"/>
                <a:cs typeface="Arial"/>
              </a:rPr>
              <a:t>, </a:t>
            </a:r>
            <a:r>
              <a:rPr sz="1400">
                <a:solidFill>
                  <a:srgbClr val="0000FF"/>
                </a:solidFill>
                <a:latin typeface="Arial"/>
                <a:ea typeface="Arial"/>
                <a:cs typeface="Arial"/>
              </a:rPr>
              <a:t>Шымкента    и </a:t>
            </a:r>
            <a:r>
              <a:rPr sz="1400">
                <a:solidFill>
                  <a:srgbClr val="0000FF"/>
                </a:solidFill>
                <a:latin typeface="Arial"/>
                <a:ea typeface="Arial"/>
                <a:cs typeface="Arial"/>
              </a:rPr>
              <a:t>Актобе</a:t>
            </a:r>
            <a:r>
              <a:rPr sz="1400">
                <a:solidFill>
                  <a:srgbClr val="0000FF"/>
                </a:solidFill>
                <a:latin typeface="Arial"/>
                <a:ea typeface="Arial"/>
                <a:cs typeface="Arial"/>
              </a:rPr>
              <a:t>                         в </a:t>
            </a:r>
            <a:r>
              <a:rPr sz="1400">
                <a:solidFill>
                  <a:srgbClr val="0000FF"/>
                </a:solidFill>
                <a:latin typeface="Arial"/>
                <a:ea typeface="Arial"/>
                <a:cs typeface="Arial"/>
              </a:rPr>
              <a:t>мультимодальные</a:t>
            </a:r>
            <a:r>
              <a:rPr sz="1400">
                <a:solidFill>
                  <a:srgbClr val="0000FF"/>
                </a:solidFill>
                <a:latin typeface="Arial"/>
                <a:ea typeface="Arial"/>
                <a:cs typeface="Arial"/>
              </a:rPr>
              <a:t> центры с полным спектром логистических услуг</a:t>
            </a:r>
            <a:endParaRPr b="true" i="true" sz="1400">
              <a:solidFill>
                <a:srgbClr val="0000FF"/>
              </a:solidFill>
              <a:latin typeface="Arial"/>
              <a:ea typeface="Arial"/>
              <a:cs typeface="Arial"/>
            </a:endParaRPr>
          </a:p>
        </p:txBody>
      </p:sp>
      <p:sp>
        <p:nvSpPr>
          <p:cNvPr hidden="false" id="276" name="Shape 276"/>
          <p:cNvSpPr txBox="true"/>
          <p:nvPr isPhoto="false"/>
        </p:nvSpPr>
        <p:spPr>
          <a:xfrm flipH="false" flipV="false" rot="0">
            <a:off x="2252994" y="4423660"/>
            <a:ext cx="2379461" cy="523220"/>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Адекватная тарифная и регуляторная политика</a:t>
            </a:r>
            <a:endParaRPr b="true" i="true" sz="1400">
              <a:solidFill>
                <a:srgbClr val="0000FF"/>
              </a:solidFill>
              <a:latin typeface="Arial"/>
              <a:ea typeface="Arial"/>
              <a:cs typeface="Arial"/>
            </a:endParaRPr>
          </a:p>
        </p:txBody>
      </p:sp>
      <p:sp>
        <p:nvSpPr>
          <p:cNvPr hidden="false" id="277" name="Shape 277"/>
          <p:cNvSpPr txBox="true"/>
          <p:nvPr isPhoto="false"/>
        </p:nvSpPr>
        <p:spPr>
          <a:xfrm flipH="false" flipV="false" rot="0">
            <a:off x="2252996" y="3792987"/>
            <a:ext cx="2379460" cy="523220"/>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Активное привлечение частных инвестиций</a:t>
            </a:r>
            <a:endParaRPr b="true" i="true" sz="1400">
              <a:solidFill>
                <a:srgbClr val="0000FF"/>
              </a:solidFill>
              <a:latin typeface="Arial"/>
              <a:ea typeface="Arial"/>
              <a:cs typeface="Arial"/>
            </a:endParaRPr>
          </a:p>
        </p:txBody>
      </p:sp>
      <p:sp>
        <p:nvSpPr>
          <p:cNvPr hidden="false" id="278" name="Shape 278"/>
          <p:cNvSpPr txBox="true"/>
          <p:nvPr isPhoto="false"/>
        </p:nvSpPr>
        <p:spPr>
          <a:xfrm flipH="false" flipV="false" rot="0">
            <a:off x="4716583" y="3422148"/>
            <a:ext cx="2190536" cy="1384994"/>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Завершение трансформации КТЖ в полноценную транспортно-логистическую компанию</a:t>
            </a:r>
            <a:endParaRPr b="true" i="true" sz="1400">
              <a:solidFill>
                <a:srgbClr val="0000FF"/>
              </a:solidFill>
              <a:latin typeface="Arial"/>
              <a:ea typeface="Arial"/>
              <a:cs typeface="Arial"/>
            </a:endParaRPr>
          </a:p>
        </p:txBody>
      </p:sp>
      <p:sp>
        <p:nvSpPr>
          <p:cNvPr hidden="false" id="279" name="Shape 279"/>
          <p:cNvSpPr txBox="true"/>
          <p:nvPr isPhoto="false"/>
        </p:nvSpPr>
        <p:spPr>
          <a:xfrm flipH="false" flipV="false" rot="0">
            <a:off x="6992243" y="3830773"/>
            <a:ext cx="2077181" cy="738664"/>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Решение проблем в сфере строительства автомобильных дорог</a:t>
            </a:r>
            <a:endParaRPr b="true" i="true" sz="1400">
              <a:solidFill>
                <a:srgbClr val="0000FF"/>
              </a:solidFill>
              <a:latin typeface="Arial"/>
              <a:ea typeface="Arial"/>
              <a:cs typeface="Arial"/>
            </a:endParaRPr>
          </a:p>
        </p:txBody>
      </p:sp>
      <p:pic>
        <p:nvPicPr>
          <p:cNvPr hidden="false" id="281" name="Picture 281"/>
          <p:cNvPicPr preferRelativeResize="true"/>
          <p:nvPr isPhoto="false"/>
        </p:nvPicPr>
        <p:blipFill>
          <a:blip r:embed="rId1"/>
          <a:stretch/>
        </p:blipFill>
        <p:spPr>
          <a:xfrm flipH="false" flipV="false" rot="0">
            <a:off x="611435" y="4523735"/>
            <a:ext cx="998893" cy="579008"/>
          </a:xfrm>
          <a:prstGeom prst="rect">
            <a:avLst/>
          </a:prstGeom>
          <a:ln>
            <a:noFill/>
          </a:ln>
        </p:spPr>
      </p:pic>
      <p:pic>
        <p:nvPicPr>
          <p:cNvPr hidden="false" id="283" name="Picture 283"/>
          <p:cNvPicPr preferRelativeResize="true"/>
          <p:nvPr isPhoto="false"/>
        </p:nvPicPr>
        <p:blipFill>
          <a:blip r:embed="rId2"/>
          <a:stretch/>
        </p:blipFill>
        <p:spPr>
          <a:xfrm flipH="false" flipV="false" rot="0">
            <a:off x="7677936" y="4592467"/>
            <a:ext cx="764753" cy="510277"/>
          </a:xfrm>
          <a:prstGeom prst="rect">
            <a:avLst/>
          </a:prstGeom>
          <a:ln>
            <a:noFill/>
          </a:ln>
        </p:spPr>
      </p:pic>
      <p:sp>
        <p:nvSpPr>
          <p:cNvPr hidden="false" id="284" name="Shape 284"/>
          <p:cNvSpPr txBox="false"/>
          <p:nvPr isPhoto="false"/>
        </p:nvSpPr>
        <p:spPr>
          <a:xfrm flipH="false" flipV="false" rot="0">
            <a:off x="205041" y="1624674"/>
            <a:ext cx="1891484" cy="27170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slides/slide15.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285" name="GroupShape 285"/>
        <p:cNvGrpSpPr/>
        <p:nvPr isPhoto="false"/>
      </p:nvGrpSpPr>
      <p:grpSpPr>
        <a:xfrm flipH="false" flipV="false" rot="0">
          <a:off x="0" y="0"/>
          <a:ext cx="0" cy="0"/>
          <a:chOff x="0" y="0"/>
          <a:chExt cx="0" cy="0"/>
        </a:xfrm>
      </p:grpSpPr>
      <p:sp>
        <p:nvSpPr>
          <p:cNvPr hidden="false" id="286" name="Shape 286"/>
          <p:cNvSpPr txBox="true"/>
          <p:nvPr isPhoto="false">
            <p:ph idx="5" type="body"/>
          </p:nvPr>
        </p:nvSpPr>
        <p:spPr>
          <a:prstGeom prst="rect">
            <a:avLst/>
          </a:prstGeom>
        </p:spPr>
        <p:txBody>
          <a:bodyPr/>
          <a:lstStyle>
            <a:defPPr/>
            <a:lvl1pPr lvl="0"/>
          </a:lstStyle>
          <a:p>
            <a:r>
              <a:rPr>
                <a:solidFill>
                  <a:srgbClr val="009999"/>
                </a:solidFill>
                <a:latin typeface="Tahoma"/>
                <a:ea typeface="Tahoma"/>
                <a:cs typeface="Tahoma"/>
              </a:rPr>
              <a:t>   Экономика знаний (цифровизация и внедрение инноваций)</a:t>
            </a:r>
            <a:endParaRPr>
              <a:solidFill>
                <a:srgbClr val="009999"/>
              </a:solidFill>
              <a:latin typeface="Tahoma"/>
              <a:ea typeface="Tahoma"/>
              <a:cs typeface="Tahoma"/>
            </a:endParaRPr>
          </a:p>
        </p:txBody>
      </p:sp>
      <p:sp>
        <p:nvSpPr>
          <p:cNvPr hidden="false" id="287" name="Shape 287"/>
          <p:cNvSpPr txBox="false"/>
          <p:nvPr isPhoto="false"/>
        </p:nvSpPr>
        <p:spPr>
          <a:xfrm flipH="false" flipV="false" rot="0">
            <a:off x="8375504" y="1429538"/>
            <a:ext cx="611999" cy="611999"/>
          </a:xfrm>
          <a:prstGeom prst="ellipse">
            <a:avLst/>
          </a:prstGeom>
          <a:solidFill>
            <a:srgbClr val="FFFFFF"/>
          </a:solidFill>
          <a:ln w="28575">
            <a:solidFill>
              <a:srgbClr val="0160B7"/>
            </a:solidFill>
            <a:prstDash val="solid"/>
          </a:ln>
        </p:spPr>
      </p:sp>
      <p:pic>
        <p:nvPicPr>
          <p:cNvPr hidden="false" id="289" name="Picture 289"/>
          <p:cNvPicPr preferRelativeResize="true"/>
          <p:nvPr isPhoto="false"/>
        </p:nvPicPr>
        <p:blipFill>
          <a:blip r:embed="rId1"/>
          <a:stretch/>
        </p:blipFill>
        <p:spPr>
          <a:xfrm flipH="false" flipV="false" rot="0">
            <a:off x="8483504" y="1541608"/>
            <a:ext cx="395999" cy="396000"/>
          </a:xfrm>
          <a:prstGeom prst="rect">
            <a:avLst/>
          </a:prstGeom>
        </p:spPr>
      </p:pic>
      <p:pic>
        <p:nvPicPr>
          <p:cNvPr hidden="false" id="291" name="Picture 291"/>
          <p:cNvPicPr preferRelativeResize="true"/>
          <p:nvPr isPhoto="false"/>
        </p:nvPicPr>
        <p:blipFill>
          <a:blip r:embed="rId2"/>
          <a:srcRect b="0" l="0" r="42654" t="0"/>
          <a:stretch/>
        </p:blipFill>
        <p:spPr>
          <a:xfrm flipH="false" flipV="false" rot="0">
            <a:off x="334589" y="1559505"/>
            <a:ext cx="322872" cy="378103"/>
          </a:xfrm>
          <a:prstGeom prst="rect">
            <a:avLst/>
          </a:prstGeom>
        </p:spPr>
      </p:pic>
      <p:sp>
        <p:nvSpPr>
          <p:cNvPr hidden="false" id="292" name="Shape 292"/>
          <p:cNvSpPr txBox="true"/>
          <p:nvPr isPhoto="false"/>
        </p:nvSpPr>
        <p:spPr>
          <a:xfrm flipH="false" flipV="false" rot="0">
            <a:off x="597005" y="1420469"/>
            <a:ext cx="3075708" cy="738663"/>
          </a:xfrm>
          <a:prstGeom prst="rect">
            <a:avLst/>
          </a:prstGeom>
          <a:noFill/>
        </p:spPr>
        <p:txBody>
          <a:bodyPr bIns="45720" lIns="91440" rIns="91440" tIns="45720" wrap="square">
            <a:spAutoFit/>
          </a:bodyPr>
          <a:p>
            <a:pPr algn="just" indent="0" marL="0"/>
            <a:r>
              <a:rPr b="true" sz="1400">
                <a:solidFill>
                  <a:srgbClr val="0000FF"/>
                </a:solidFill>
                <a:latin typeface="Arial"/>
                <a:ea typeface="Arial"/>
                <a:cs typeface="Arial"/>
              </a:rPr>
              <a:t>Казахстан в числе лидеров по индексу развития электронного правительства и </a:t>
            </a:r>
            <a:r>
              <a:rPr b="true" sz="1400">
                <a:solidFill>
                  <a:srgbClr val="0000FF"/>
                </a:solidFill>
                <a:latin typeface="Arial"/>
                <a:ea typeface="Arial"/>
                <a:cs typeface="Arial"/>
              </a:rPr>
              <a:t>финтеха</a:t>
            </a:r>
            <a:endParaRPr b="true" sz="1400">
              <a:solidFill>
                <a:srgbClr val="0000FF"/>
              </a:solidFill>
              <a:latin typeface="Arial"/>
              <a:ea typeface="Arial"/>
              <a:cs typeface="Arial"/>
            </a:endParaRPr>
          </a:p>
        </p:txBody>
      </p:sp>
      <p:sp>
        <p:nvSpPr>
          <p:cNvPr hidden="false" id="293" name="Shape 293"/>
          <p:cNvSpPr txBox="false"/>
          <p:nvPr isPhoto="false"/>
        </p:nvSpPr>
        <p:spPr>
          <a:xfrm flipH="false" flipV="false" rot="0">
            <a:off x="120861" y="627859"/>
            <a:ext cx="7693103" cy="307777"/>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Перед нами стоит стратегически важная задача – превратить Казахстан в </a:t>
            </a:r>
            <a:r>
              <a:rPr i="true" sz="1400">
                <a:solidFill>
                  <a:srgbClr val="009999"/>
                </a:solidFill>
                <a:latin typeface="Arial"/>
                <a:ea typeface="Arial"/>
                <a:cs typeface="Arial"/>
              </a:rPr>
              <a:t>IT-страну</a:t>
            </a:r>
            <a:endParaRPr i="true" sz="1400">
              <a:solidFill>
                <a:srgbClr val="009999"/>
              </a:solidFill>
              <a:latin typeface="Arial"/>
              <a:ea typeface="Arial"/>
              <a:cs typeface="Arial"/>
            </a:endParaRPr>
          </a:p>
        </p:txBody>
      </p:sp>
      <p:sp>
        <p:nvSpPr>
          <p:cNvPr hidden="false" id="294" name="Shape 294"/>
          <p:cNvSpPr txBox="true"/>
          <p:nvPr isPhoto="false"/>
        </p:nvSpPr>
        <p:spPr>
          <a:xfrm flipH="false" flipV="false" rot="0">
            <a:off x="187080" y="1134320"/>
            <a:ext cx="1845760" cy="307777"/>
          </a:xfrm>
          <a:prstGeom prst="rect">
            <a:avLst/>
          </a:prstGeom>
          <a:noFill/>
        </p:spPr>
        <p:txBody>
          <a:bodyPr bIns="45720" lIns="91440" rIns="91440" tIns="45720" wrap="square">
            <a:spAutoFit/>
          </a:bodyPr>
          <a:p>
            <a:pPr algn="l" indent="0" marL="0"/>
            <a:r>
              <a:rPr i="true" sz="1400">
                <a:solidFill>
                  <a:srgbClr val="0000FF"/>
                </a:solidFill>
                <a:latin typeface="Arial"/>
                <a:ea typeface="Arial"/>
                <a:cs typeface="Arial"/>
              </a:rPr>
              <a:t>Наши достижения:</a:t>
            </a:r>
            <a:endParaRPr i="true" sz="1400">
              <a:solidFill>
                <a:srgbClr val="0000FF"/>
              </a:solidFill>
              <a:latin typeface="Arial"/>
              <a:ea typeface="Arial"/>
              <a:cs typeface="Arial"/>
            </a:endParaRPr>
          </a:p>
        </p:txBody>
      </p:sp>
      <p:sp>
        <p:nvSpPr>
          <p:cNvPr hidden="false" id="295" name="Shape 295"/>
          <p:cNvSpPr txBox="false"/>
          <p:nvPr isPhoto="false"/>
        </p:nvSpPr>
        <p:spPr>
          <a:xfrm flipH="false" flipV="false" rot="0">
            <a:off x="3774748" y="1270346"/>
            <a:ext cx="1805206" cy="1049660"/>
          </a:xfrm>
          <a:prstGeom prst="roundRect">
            <a:avLst/>
          </a:prstGeom>
          <a:solidFill>
            <a:schemeClr val="bg1">
              <a:lumMod val="95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Объем экспорта отечественной              ІТ-отрасли </a:t>
            </a:r>
            <a:endParaRPr b="true" sz="1400">
              <a:solidFill>
                <a:srgbClr val="0000FF"/>
              </a:solidFill>
              <a:latin typeface="Arial"/>
              <a:ea typeface="Arial"/>
              <a:cs typeface="Arial"/>
            </a:endParaRPr>
          </a:p>
        </p:txBody>
      </p:sp>
      <p:sp>
        <p:nvSpPr>
          <p:cNvPr hidden="false" id="296" name="Shape 296"/>
          <p:cNvSpPr txBox="false"/>
          <p:nvPr isPhoto="false"/>
        </p:nvSpPr>
        <p:spPr>
          <a:xfrm flipH="false" flipV="false" rot="0">
            <a:off x="5642099" y="1641506"/>
            <a:ext cx="409130" cy="307339"/>
          </a:xfrm>
          <a:prstGeom prst="rightArrow">
            <a:avLst/>
          </a:prstGeom>
          <a:no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297" name="Shape 297"/>
          <p:cNvSpPr txBox="false"/>
          <p:nvPr isPhoto="false"/>
        </p:nvSpPr>
        <p:spPr>
          <a:xfrm flipH="false" flipV="false" rot="0">
            <a:off x="6153264" y="939266"/>
            <a:ext cx="2070624" cy="815726"/>
          </a:xfrm>
          <a:prstGeom prst="roundRect">
            <a:avLst/>
          </a:prstGeom>
          <a:solidFill>
            <a:schemeClr val="bg1">
              <a:lumMod val="95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до конца 2023 года </a:t>
            </a:r>
            <a:r>
              <a:rPr b="true" sz="2000">
                <a:solidFill>
                  <a:srgbClr val="0000FF"/>
                </a:solidFill>
                <a:latin typeface="Arial"/>
                <a:ea typeface="Arial"/>
                <a:cs typeface="Arial"/>
              </a:rPr>
              <a:t>500</a:t>
            </a:r>
            <a:r>
              <a:rPr b="true" sz="1400">
                <a:solidFill>
                  <a:srgbClr val="0000FF"/>
                </a:solidFill>
                <a:latin typeface="Arial"/>
                <a:ea typeface="Arial"/>
                <a:cs typeface="Arial"/>
              </a:rPr>
              <a:t>                     </a:t>
            </a:r>
            <a:r>
              <a:rPr b="true" sz="1400">
                <a:solidFill>
                  <a:srgbClr val="0000FF"/>
                </a:solidFill>
                <a:latin typeface="Arial"/>
                <a:ea typeface="Arial"/>
                <a:cs typeface="Arial"/>
              </a:rPr>
              <a:t>млн.дол.США</a:t>
            </a:r>
            <a:r>
              <a:rPr b="true" sz="1400">
                <a:solidFill>
                  <a:srgbClr val="0000FF"/>
                </a:solidFill>
                <a:latin typeface="Arial"/>
                <a:ea typeface="Arial"/>
                <a:cs typeface="Arial"/>
              </a:rPr>
              <a:t> </a:t>
            </a:r>
            <a:endParaRPr b="true" sz="1400">
              <a:solidFill>
                <a:srgbClr val="0000FF"/>
              </a:solidFill>
              <a:latin typeface="Arial"/>
              <a:ea typeface="Arial"/>
              <a:cs typeface="Arial"/>
            </a:endParaRPr>
          </a:p>
        </p:txBody>
      </p:sp>
      <p:sp>
        <p:nvSpPr>
          <p:cNvPr hidden="false" id="298" name="Shape 298"/>
          <p:cNvSpPr txBox="true"/>
          <p:nvPr isPhoto="false"/>
        </p:nvSpPr>
        <p:spPr>
          <a:xfrm flipH="false" flipV="false" rot="0">
            <a:off x="187080" y="2838396"/>
            <a:ext cx="4332021" cy="1836061"/>
          </a:xfrm>
          <a:prstGeom prst="rect">
            <a:avLst/>
          </a:prstGeom>
          <a:noFill/>
          <a:ln>
            <a:noFill/>
          </a:ln>
        </p:spPr>
        <p:txBody>
          <a:bodyPr anchor="t" bIns="55712" lIns="55712" rIns="55712" tIns="55712" wrap="square">
            <a:spAutoFit/>
          </a:bodyPr>
          <a:lstStyle>
            <a:defPPr/>
            <a:lvl1pPr algn="l" indent="0" lvl="0" marL="0">
              <a:defRPr sz="135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pPr indent="-285750" marL="285750">
              <a:buClr>
                <a:srgbClr val="0067B4"/>
              </a:buClr>
              <a:buSzPts val="1080"/>
              <a:buFont typeface="Century Gothic"/>
              <a:buChar char="►"/>
            </a:pPr>
            <a:r>
              <a:rPr sz="1400">
                <a:solidFill>
                  <a:srgbClr val="0000FF"/>
                </a:solidFill>
                <a:latin typeface="Arial"/>
                <a:ea typeface="Arial"/>
                <a:cs typeface="Arial"/>
              </a:rPr>
              <a:t>Применение технологий искусственного интеллекта </a:t>
            </a:r>
            <a:endParaRPr b="true"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Сотрудничество с ведущими международными компаниями </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Подготовка квалифицированных специалистов</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Создание целостной инновационной экосистемы на базе региональных университетов во всех областных центрах</a:t>
            </a:r>
            <a:endParaRPr sz="1400">
              <a:solidFill>
                <a:srgbClr val="0000FF"/>
              </a:solidFill>
              <a:latin typeface="Arial"/>
              <a:ea typeface="Arial"/>
              <a:cs typeface="Arial"/>
            </a:endParaRPr>
          </a:p>
        </p:txBody>
      </p:sp>
      <p:sp>
        <p:nvSpPr>
          <p:cNvPr hidden="false" id="299" name="Shape 299"/>
          <p:cNvSpPr txBox="false"/>
          <p:nvPr isPhoto="false"/>
        </p:nvSpPr>
        <p:spPr>
          <a:xfrm flipH="false" flipV="false" rot="0">
            <a:off x="6153264" y="1816256"/>
            <a:ext cx="2070624" cy="815726"/>
          </a:xfrm>
          <a:prstGeom prst="roundRect">
            <a:avLst/>
          </a:prstGeom>
          <a:solidFill>
            <a:schemeClr val="bg1">
              <a:lumMod val="95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 к 2026 году                 </a:t>
            </a:r>
            <a:r>
              <a:rPr b="true" sz="2000">
                <a:solidFill>
                  <a:srgbClr val="0000FF"/>
                </a:solidFill>
                <a:latin typeface="Arial"/>
                <a:ea typeface="Arial"/>
                <a:cs typeface="Arial"/>
              </a:rPr>
              <a:t>1</a:t>
            </a:r>
            <a:r>
              <a:rPr b="true" sz="1400">
                <a:solidFill>
                  <a:srgbClr val="0000FF"/>
                </a:solidFill>
                <a:latin typeface="Arial"/>
                <a:ea typeface="Arial"/>
                <a:cs typeface="Arial"/>
              </a:rPr>
              <a:t>                     </a:t>
            </a:r>
            <a:r>
              <a:rPr b="true" sz="1400">
                <a:solidFill>
                  <a:srgbClr val="0000FF"/>
                </a:solidFill>
                <a:latin typeface="Arial"/>
                <a:ea typeface="Arial"/>
                <a:cs typeface="Arial"/>
              </a:rPr>
              <a:t>млрд.дол.США</a:t>
            </a:r>
            <a:r>
              <a:rPr b="true" sz="1400">
                <a:solidFill>
                  <a:srgbClr val="0000FF"/>
                </a:solidFill>
                <a:latin typeface="Arial"/>
                <a:ea typeface="Arial"/>
                <a:cs typeface="Arial"/>
              </a:rPr>
              <a:t> </a:t>
            </a:r>
            <a:endParaRPr b="true" sz="1400">
              <a:solidFill>
                <a:srgbClr val="0000FF"/>
              </a:solidFill>
              <a:latin typeface="Arial"/>
              <a:ea typeface="Arial"/>
              <a:cs typeface="Arial"/>
            </a:endParaRPr>
          </a:p>
        </p:txBody>
      </p:sp>
      <p:sp>
        <p:nvSpPr>
          <p:cNvPr hidden="false" id="300" name="Shape 300"/>
          <p:cNvSpPr txBox="true"/>
          <p:nvPr isPhoto="false"/>
        </p:nvSpPr>
        <p:spPr>
          <a:xfrm flipH="false" flipV="false" rot="0">
            <a:off x="4609785" y="2838396"/>
            <a:ext cx="4269719" cy="2051504"/>
          </a:xfrm>
          <a:prstGeom prst="rect">
            <a:avLst/>
          </a:prstGeom>
          <a:noFill/>
          <a:ln>
            <a:noFill/>
          </a:ln>
        </p:spPr>
        <p:txBody>
          <a:bodyPr anchor="t" bIns="55712" lIns="55712" rIns="55712" tIns="55712" wrap="square">
            <a:spAutoFit/>
          </a:bodyPr>
          <a:lstStyle>
            <a:defPPr/>
            <a:lvl1pPr algn="l" indent="0" lvl="0" marL="0">
              <a:defRPr sz="135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pPr indent="-285750" marL="285750">
              <a:buClr>
                <a:srgbClr val="0067B4"/>
              </a:buClr>
              <a:buSzPts val="1080"/>
              <a:buFont typeface="Century Gothic"/>
              <a:buChar char="►"/>
            </a:pPr>
            <a:r>
              <a:rPr sz="1400">
                <a:solidFill>
                  <a:srgbClr val="0000FF"/>
                </a:solidFill>
                <a:latin typeface="Arial"/>
                <a:ea typeface="Arial"/>
                <a:cs typeface="Arial"/>
              </a:rPr>
              <a:t>Привлечение инвестиций в строительство крупных дата-центров и продвижения казахстанских интересов в сфере хранения и обработки данных</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Законодательное закрепление руководящих принципов цифровизации</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Развитие креативной экономики путем создания центров креативной индустрии и разработки пакета мер по их поддержке </a:t>
            </a:r>
            <a:endParaRPr sz="1400">
              <a:solidFill>
                <a:srgbClr val="0000FF"/>
              </a:solidFill>
              <a:latin typeface="Arial"/>
              <a:ea typeface="Arial"/>
              <a:cs typeface="Arial"/>
            </a:endParaRPr>
          </a:p>
        </p:txBody>
      </p:sp>
      <p:sp>
        <p:nvSpPr>
          <p:cNvPr hidden="false" id="301" name="Shape 301"/>
          <p:cNvSpPr txBox="false"/>
          <p:nvPr isPhoto="false"/>
        </p:nvSpPr>
        <p:spPr>
          <a:xfrm flipH="false" flipV="false" rot="0">
            <a:off x="187080" y="2566688"/>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slides/slide16.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302" name="GroupShape 302"/>
        <p:cNvGrpSpPr/>
        <p:nvPr isPhoto="false"/>
      </p:nvGrpSpPr>
      <p:grpSpPr>
        <a:xfrm flipH="false" flipV="false" rot="0">
          <a:off x="0" y="0"/>
          <a:ext cx="0" cy="0"/>
          <a:chOff x="0" y="0"/>
          <a:chExt cx="0" cy="0"/>
        </a:xfrm>
      </p:grpSpPr>
      <p:sp>
        <p:nvSpPr>
          <p:cNvPr hidden="false" id="303" name="Shape 303"/>
          <p:cNvSpPr txBox="false"/>
          <p:nvPr isPhoto="false"/>
        </p:nvSpPr>
        <p:spPr>
          <a:xfrm flipH="false" flipV="false" rot="0">
            <a:off x="187079" y="1611872"/>
            <a:ext cx="8769842" cy="3539429"/>
          </a:xfrm>
          <a:prstGeom prst="rect">
            <a:avLst/>
          </a:prstGeom>
          <a:noFill/>
        </p:spPr>
        <p:txBody>
          <a:bodyPr bIns="45720" lIns="91440" rIns="91440" tIns="45720" wrap="square">
            <a:spAutoFit/>
          </a:bodyPr>
          <a:lstStyle>
            <a:defPPr/>
            <a:lvl1pPr algn="l" indent="0" lvl="0" marL="0">
              <a:defRPr sz="1350">
                <a:solidFill>
                  <a:schemeClr val="tx1"/>
                </a:solidFill>
                <a:latin typeface="Calibri"/>
                <a:ea typeface="Calibri"/>
                <a:cs typeface="Calibri"/>
              </a:defRPr>
            </a:lvl1pPr>
            <a:lvl2pPr algn="l" indent="112713" lvl="1" marL="344488">
              <a:defRPr sz="1350">
                <a:solidFill>
                  <a:schemeClr val="tx1"/>
                </a:solidFill>
                <a:latin typeface="Calibri"/>
                <a:ea typeface="Calibri"/>
                <a:cs typeface="Calibri"/>
              </a:defRPr>
            </a:lvl2pPr>
            <a:lvl3pPr algn="l" indent="-3175" lvl="2" marL="690563">
              <a:defRPr sz="1350">
                <a:solidFill>
                  <a:schemeClr val="tx1"/>
                </a:solidFill>
                <a:latin typeface="Calibri"/>
                <a:ea typeface="Calibri"/>
                <a:cs typeface="Calibri"/>
              </a:defRPr>
            </a:lvl3pPr>
            <a:lvl4pPr algn="l" indent="-4762" lvl="3" marL="1035050">
              <a:defRPr sz="1350">
                <a:solidFill>
                  <a:schemeClr val="tx1"/>
                </a:solidFill>
                <a:latin typeface="Calibri"/>
                <a:ea typeface="Calibri"/>
                <a:cs typeface="Calibri"/>
              </a:defRPr>
            </a:lvl4pPr>
            <a:lvl5pPr algn="l" indent="-6350" lvl="4" marL="1381125">
              <a:defRPr sz="1350">
                <a:solidFill>
                  <a:schemeClr val="tx1"/>
                </a:solidFill>
                <a:latin typeface="Calibri"/>
                <a:ea typeface="Calibri"/>
                <a:cs typeface="Calibri"/>
              </a:defRPr>
            </a:lvl5pPr>
            <a:lvl6pPr algn="l" indent="0" lvl="5" marL="2286000">
              <a:defRPr sz="1350">
                <a:solidFill>
                  <a:schemeClr val="tx1"/>
                </a:solidFill>
                <a:latin typeface="Calibri"/>
                <a:ea typeface="Calibri"/>
                <a:cs typeface="Calibri"/>
              </a:defRPr>
            </a:lvl6pPr>
            <a:lvl7pPr algn="l" indent="0" lvl="6" marL="2743200">
              <a:defRPr sz="1350">
                <a:solidFill>
                  <a:schemeClr val="tx1"/>
                </a:solidFill>
                <a:latin typeface="Calibri"/>
                <a:ea typeface="Calibri"/>
                <a:cs typeface="Calibri"/>
              </a:defRPr>
            </a:lvl7pPr>
            <a:lvl8pPr algn="l" indent="0" lvl="7" marL="3200400">
              <a:defRPr sz="1350">
                <a:solidFill>
                  <a:schemeClr val="tx1"/>
                </a:solidFill>
                <a:latin typeface="Calibri"/>
                <a:ea typeface="Calibri"/>
                <a:cs typeface="Calibri"/>
              </a:defRPr>
            </a:lvl8pPr>
            <a:lvl9pPr algn="l" indent="0" lvl="8" marL="3657600">
              <a:defRPr sz="1350">
                <a:solidFill>
                  <a:schemeClr val="tx1"/>
                </a:solidFill>
                <a:latin typeface="Calibri"/>
                <a:ea typeface="Calibri"/>
                <a:cs typeface="Calibri"/>
              </a:defRPr>
            </a:lvl9pPr>
          </a:lstStyle>
          <a:p>
            <a:pPr indent="-358775" marL="358775">
              <a:spcAft>
                <a:spcPts val="0"/>
              </a:spcAft>
              <a:buClr>
                <a:srgbClr val="0160B7"/>
              </a:buClr>
              <a:buFont typeface="Arial"/>
              <a:buChar char="►"/>
            </a:pPr>
            <a:r>
              <a:rPr sz="1400">
                <a:solidFill>
                  <a:srgbClr val="0000FF"/>
                </a:solidFill>
                <a:latin typeface="Arial"/>
                <a:ea typeface="Arial"/>
                <a:cs typeface="Arial"/>
              </a:rPr>
              <a:t>Изменения в законодательстве, предусматривающие стимулирование укрупнения субъектов малого предпринимательства</a:t>
            </a:r>
            <a:endParaRPr sz="1400">
              <a:solidFill>
                <a:srgbClr val="0000FF"/>
              </a:solidFill>
              <a:latin typeface="Arial"/>
              <a:ea typeface="Arial"/>
              <a:cs typeface="Arial"/>
            </a:endParaRPr>
          </a:p>
          <a:p>
            <a:pPr indent="-358775" marL="358775">
              <a:spcAft>
                <a:spcPts val="0"/>
              </a:spcAft>
              <a:buClr>
                <a:srgbClr val="0160B7"/>
              </a:buClr>
              <a:buFont typeface="Arial"/>
              <a:buChar char="►"/>
            </a:pPr>
            <a:r>
              <a:rPr sz="1400">
                <a:solidFill>
                  <a:srgbClr val="0000FF"/>
                </a:solidFill>
                <a:latin typeface="Arial"/>
                <a:ea typeface="Arial"/>
                <a:cs typeface="Arial"/>
              </a:rPr>
              <a:t>Объединение программ «Дорожная карта бизнеса» и «Экономика простых вещей»  в комплексную программу поддержки МСБ</a:t>
            </a:r>
            <a:endParaRPr sz="1400">
              <a:solidFill>
                <a:srgbClr val="0000FF"/>
              </a:solidFill>
              <a:latin typeface="Arial"/>
              <a:ea typeface="Arial"/>
              <a:cs typeface="Arial"/>
            </a:endParaRPr>
          </a:p>
          <a:p>
            <a:pPr indent="-358775" marL="358775">
              <a:spcAft>
                <a:spcPts val="0"/>
              </a:spcAft>
              <a:buClr>
                <a:srgbClr val="0160B7"/>
              </a:buClr>
              <a:buFont typeface="Arial"/>
              <a:buChar char="►"/>
            </a:pPr>
            <a:r>
              <a:rPr sz="1400">
                <a:solidFill>
                  <a:srgbClr val="0000FF"/>
                </a:solidFill>
                <a:latin typeface="Arial"/>
                <a:ea typeface="Arial"/>
                <a:cs typeface="Arial"/>
              </a:rPr>
              <a:t>Дифференцирование господдержки предпринимательства по уровню технологической сложности производств и категориям бизнеса</a:t>
            </a:r>
            <a:endParaRPr sz="1400">
              <a:solidFill>
                <a:srgbClr val="0000FF"/>
              </a:solidFill>
              <a:latin typeface="Arial"/>
              <a:ea typeface="Arial"/>
              <a:cs typeface="Arial"/>
            </a:endParaRPr>
          </a:p>
          <a:p>
            <a:pPr indent="-358775" marL="358775">
              <a:spcAft>
                <a:spcPts val="0"/>
              </a:spcAft>
              <a:buClr>
                <a:srgbClr val="0160B7"/>
              </a:buClr>
              <a:buFont typeface="Arial"/>
              <a:buChar char="►"/>
            </a:pPr>
            <a:r>
              <a:rPr sz="1400">
                <a:solidFill>
                  <a:srgbClr val="0000FF"/>
                </a:solidFill>
                <a:latin typeface="Arial"/>
                <a:ea typeface="Arial"/>
                <a:cs typeface="Arial"/>
              </a:rPr>
              <a:t>Структурная трансформация холдинга «Байтерек» и его масштабная цифровизация для повышения операционной эффективности господдержки</a:t>
            </a:r>
            <a:endParaRPr sz="1400">
              <a:solidFill>
                <a:srgbClr val="0000FF"/>
              </a:solidFill>
              <a:latin typeface="Arial"/>
              <a:ea typeface="Arial"/>
              <a:cs typeface="Arial"/>
            </a:endParaRPr>
          </a:p>
          <a:p>
            <a:pPr indent="-358775" marL="358775">
              <a:spcAft>
                <a:spcPts val="0"/>
              </a:spcAft>
              <a:buClr>
                <a:srgbClr val="0160B7"/>
              </a:buClr>
              <a:buFont typeface="Arial"/>
              <a:buChar char="►"/>
            </a:pPr>
            <a:r>
              <a:rPr sz="1400">
                <a:solidFill>
                  <a:srgbClr val="0000FF"/>
                </a:solidFill>
                <a:latin typeface="Arial"/>
                <a:ea typeface="Arial"/>
                <a:cs typeface="Arial"/>
              </a:rPr>
              <a:t>Создание на базе компании </a:t>
            </a:r>
            <a:r>
              <a:rPr sz="1400">
                <a:solidFill>
                  <a:srgbClr val="0000FF"/>
                </a:solidFill>
                <a:latin typeface="Arial"/>
                <a:ea typeface="Arial"/>
                <a:cs typeface="Arial"/>
              </a:rPr>
              <a:t>KazakhExport</a:t>
            </a:r>
            <a:r>
              <a:rPr sz="1400">
                <a:solidFill>
                  <a:srgbClr val="0000FF"/>
                </a:solidFill>
                <a:latin typeface="Arial"/>
                <a:ea typeface="Arial"/>
                <a:cs typeface="Arial"/>
              </a:rPr>
              <a:t> полноценного института продвижения экспорта для обеспечения системного подхода к стимулированию экспорта</a:t>
            </a:r>
            <a:endParaRPr sz="1400">
              <a:solidFill>
                <a:srgbClr val="0000FF"/>
              </a:solidFill>
              <a:latin typeface="Arial"/>
              <a:ea typeface="Arial"/>
              <a:cs typeface="Arial"/>
            </a:endParaRPr>
          </a:p>
          <a:p>
            <a:pPr indent="-358775" marL="358775">
              <a:spcAft>
                <a:spcPts val="0"/>
              </a:spcAft>
              <a:buClr>
                <a:srgbClr val="0160B7"/>
              </a:buClr>
              <a:buFont typeface="Arial"/>
              <a:buChar char="►"/>
            </a:pPr>
            <a:r>
              <a:rPr sz="1400">
                <a:solidFill>
                  <a:srgbClr val="0000FF"/>
                </a:solidFill>
                <a:latin typeface="Arial"/>
                <a:ea typeface="Arial"/>
                <a:cs typeface="Arial"/>
              </a:rPr>
              <a:t>Перезагрузка деятельности «Отбасы банк», переориентировав фокус с областных центров на районы, моногорода и села</a:t>
            </a:r>
            <a:endParaRPr sz="1400">
              <a:solidFill>
                <a:srgbClr val="0000FF"/>
              </a:solidFill>
              <a:latin typeface="Arial"/>
              <a:ea typeface="Arial"/>
              <a:cs typeface="Arial"/>
            </a:endParaRPr>
          </a:p>
          <a:p>
            <a:pPr indent="-358775" marL="358775">
              <a:spcAft>
                <a:spcPts val="0"/>
              </a:spcAft>
              <a:buClr>
                <a:srgbClr val="0160B7"/>
              </a:buClr>
              <a:buFont typeface="Arial"/>
              <a:buChar char="►"/>
            </a:pPr>
            <a:r>
              <a:rPr sz="1400">
                <a:solidFill>
                  <a:srgbClr val="0000FF"/>
                </a:solidFill>
                <a:latin typeface="Arial"/>
                <a:ea typeface="Arial"/>
                <a:cs typeface="Arial"/>
              </a:rPr>
              <a:t>Демонополизация ключевых рынков для развития конкуренции</a:t>
            </a:r>
            <a:endParaRPr sz="1400">
              <a:solidFill>
                <a:srgbClr val="0000FF"/>
              </a:solidFill>
              <a:latin typeface="Arial"/>
              <a:ea typeface="Arial"/>
              <a:cs typeface="Arial"/>
            </a:endParaRPr>
          </a:p>
          <a:p>
            <a:pPr indent="-358775" marL="358775">
              <a:spcAft>
                <a:spcPts val="0"/>
              </a:spcAft>
              <a:buClr>
                <a:srgbClr val="0160B7"/>
              </a:buClr>
              <a:buFont typeface="Arial"/>
              <a:buChar char="►"/>
            </a:pPr>
            <a:r>
              <a:rPr sz="1400">
                <a:solidFill>
                  <a:srgbClr val="0000FF"/>
                </a:solidFill>
                <a:latin typeface="Arial"/>
                <a:ea typeface="Arial"/>
                <a:cs typeface="Arial"/>
              </a:rPr>
              <a:t>Законодательные поправки, предусматривающие наделение антимонопольного органа возможностью принимать оперативные меры для устранения нарушений</a:t>
            </a:r>
            <a:endParaRPr sz="1400">
              <a:solidFill>
                <a:srgbClr val="0000FF"/>
              </a:solidFill>
              <a:latin typeface="Arial"/>
              <a:ea typeface="Arial"/>
              <a:cs typeface="Arial"/>
            </a:endParaRPr>
          </a:p>
          <a:p>
            <a:pPr indent="-358775" marL="358775">
              <a:spcAft>
                <a:spcPts val="0"/>
              </a:spcAft>
              <a:buClr>
                <a:srgbClr val="0160B7"/>
              </a:buClr>
              <a:buFont typeface="Arial"/>
              <a:buChar char="►"/>
            </a:pPr>
            <a:r>
              <a:rPr sz="1400">
                <a:solidFill>
                  <a:srgbClr val="0000FF"/>
                </a:solidFill>
                <a:latin typeface="Arial"/>
                <a:ea typeface="Arial"/>
                <a:cs typeface="Arial"/>
              </a:rPr>
              <a:t>Разгосударствление экономики </a:t>
            </a:r>
            <a:endParaRPr sz="1400">
              <a:solidFill>
                <a:srgbClr val="0000FF"/>
              </a:solidFill>
              <a:latin typeface="Arial"/>
              <a:ea typeface="Arial"/>
              <a:cs typeface="Arial"/>
            </a:endParaRPr>
          </a:p>
        </p:txBody>
      </p:sp>
      <p:sp>
        <p:nvSpPr>
          <p:cNvPr hidden="false" id="304" name="Shape 304"/>
          <p:cNvSpPr txBox="true"/>
          <p:nvPr isPhoto="false">
            <p:ph idx="5" type="body"/>
          </p:nvPr>
        </p:nvSpPr>
        <p:spPr>
          <a:prstGeom prst="rect">
            <a:avLst/>
          </a:prstGeom>
        </p:spPr>
        <p:txBody>
          <a:bodyPr/>
          <a:lstStyle>
            <a:defPPr/>
            <a:lvl1pPr lvl="0"/>
          </a:lstStyle>
          <a:p>
            <a:r>
              <a:rPr>
                <a:solidFill>
                  <a:srgbClr val="009999"/>
                </a:solidFill>
                <a:latin typeface="Tahoma"/>
                <a:ea typeface="Tahoma"/>
                <a:cs typeface="Tahoma"/>
              </a:rPr>
              <a:t>   Поддержка МСБ</a:t>
            </a:r>
            <a:endParaRPr b="false" i="true">
              <a:solidFill>
                <a:srgbClr val="009999"/>
              </a:solidFill>
              <a:latin typeface="Tahoma"/>
              <a:ea typeface="Tahoma"/>
              <a:cs typeface="Tahoma"/>
            </a:endParaRPr>
          </a:p>
        </p:txBody>
      </p:sp>
      <p:sp>
        <p:nvSpPr>
          <p:cNvPr hidden="false" id="305" name="Shape 305"/>
          <p:cNvSpPr txBox="false"/>
          <p:nvPr isPhoto="false"/>
        </p:nvSpPr>
        <p:spPr>
          <a:xfrm flipH="false" flipV="false" rot="0">
            <a:off x="502579" y="6096176"/>
            <a:ext cx="8214360" cy="0"/>
          </a:xfrm>
          <a:prstGeom prst="line">
            <a:avLst/>
          </a:prstGeom>
          <a:ln w="6350">
            <a:solidFill>
              <a:schemeClr val="bg1">
                <a:lumMod val="50000"/>
              </a:schemeClr>
            </a:solidFill>
            <a:prstDash val="dash"/>
          </a:ln>
        </p:spPr>
        <p:style>
          <a:lnRef idx="0"/>
          <a:fillRef idx="0">
            <a:schemeClr val="accent1"/>
          </a:fillRef>
          <a:effectRef idx="0"/>
          <a:fontRef idx="none"/>
        </p:style>
      </p:sp>
      <p:sp>
        <p:nvSpPr>
          <p:cNvPr hidden="false" id="306" name="Shape 306"/>
          <p:cNvSpPr txBox="false"/>
          <p:nvPr isPhoto="false"/>
        </p:nvSpPr>
        <p:spPr>
          <a:xfrm flipH="false" flipV="false" rot="0">
            <a:off x="120861" y="597631"/>
            <a:ext cx="9009184" cy="738664"/>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Принятые </a:t>
            </a:r>
            <a:r>
              <a:rPr i="true" sz="1400">
                <a:solidFill>
                  <a:srgbClr val="009999"/>
                </a:solidFill>
                <a:latin typeface="Arial"/>
                <a:ea typeface="Arial"/>
                <a:cs typeface="Arial"/>
              </a:rPr>
              <a:t>в последние годы меры обеспечили стабильный рост малого и крупного бизнеса. Однако темпы развития среднего предпринимательства недостаточны. Для успешного перехода на новую экономическую модель придется поднимать его практически в «ручном режиме».</a:t>
            </a:r>
            <a:endParaRPr i="true" sz="1400">
              <a:solidFill>
                <a:srgbClr val="009999"/>
              </a:solidFill>
              <a:latin typeface="Arial"/>
              <a:ea typeface="Arial"/>
              <a:cs typeface="Arial"/>
            </a:endParaRPr>
          </a:p>
        </p:txBody>
      </p:sp>
      <p:sp>
        <p:nvSpPr>
          <p:cNvPr hidden="false" id="307" name="Shape 307"/>
          <p:cNvSpPr txBox="false"/>
          <p:nvPr isPhoto="false"/>
        </p:nvSpPr>
        <p:spPr>
          <a:xfrm flipH="false" flipV="false" rot="0">
            <a:off x="187079" y="1381637"/>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slides/slide17.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308" name="GroupShape 308"/>
        <p:cNvGrpSpPr/>
        <p:nvPr isPhoto="false"/>
      </p:nvGrpSpPr>
      <p:grpSpPr>
        <a:xfrm flipH="false" flipV="false" rot="0">
          <a:off x="0" y="0"/>
          <a:ext cx="0" cy="0"/>
          <a:chOff x="0" y="0"/>
          <a:chExt cx="0" cy="0"/>
        </a:xfrm>
      </p:grpSpPr>
      <p:sp>
        <p:nvSpPr>
          <p:cNvPr hidden="false" id="309" name="Shape 309"/>
          <p:cNvSpPr txBox="true"/>
          <p:nvPr isPhoto="false">
            <p:ph idx="5" type="body"/>
          </p:nvPr>
        </p:nvSpPr>
        <p:spPr>
          <a:prstGeom prst="rect">
            <a:avLst/>
          </a:prstGeom>
        </p:spPr>
        <p:txBody>
          <a:bodyPr>
            <a:normAutofit fontScale="100%" lnSpcReduction="0%"/>
          </a:bodyPr>
          <a:lstStyle>
            <a:defPPr/>
            <a:lvl1pPr lvl="0"/>
          </a:lstStyle>
          <a:p>
            <a:r>
              <a:rPr>
                <a:solidFill>
                  <a:srgbClr val="009999"/>
                </a:solidFill>
                <a:latin typeface="Tahoma"/>
                <a:ea typeface="Tahoma"/>
                <a:cs typeface="Tahoma"/>
              </a:rPr>
              <a:t>      Макроэкономическая политика</a:t>
            </a:r>
            <a:endParaRPr>
              <a:solidFill>
                <a:srgbClr val="009999"/>
              </a:solidFill>
              <a:latin typeface="Tahoma"/>
              <a:ea typeface="Tahoma"/>
              <a:cs typeface="Tahoma"/>
            </a:endParaRPr>
          </a:p>
        </p:txBody>
      </p:sp>
      <p:sp>
        <p:nvSpPr>
          <p:cNvPr hidden="false" id="310" name="Shape 310"/>
          <p:cNvSpPr txBox="true"/>
          <p:nvPr isPhoto="false"/>
        </p:nvSpPr>
        <p:spPr>
          <a:xfrm flipH="false" flipV="false" rot="0">
            <a:off x="120861" y="1734818"/>
            <a:ext cx="4093536" cy="3344166"/>
          </a:xfrm>
          <a:prstGeom prst="rect">
            <a:avLst/>
          </a:prstGeom>
          <a:noFill/>
          <a:ln>
            <a:noFill/>
          </a:ln>
        </p:spPr>
        <p:txBody>
          <a:bodyPr anchor="t" bIns="55712" lIns="55712" rIns="55712" tIns="55712" wrap="square">
            <a:spAutoFit/>
          </a:bodyPr>
          <a:lstStyle>
            <a:defPPr/>
            <a:lvl1pPr algn="l" indent="0" lvl="0" marL="0">
              <a:defRPr sz="135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pPr indent="-285750" marL="285750">
              <a:buClr>
                <a:srgbClr val="0067B4"/>
              </a:buClr>
              <a:buSzPts val="1080"/>
              <a:buFont typeface="Century Gothic"/>
              <a:buChar char="►"/>
            </a:pPr>
            <a:r>
              <a:rPr sz="1400">
                <a:solidFill>
                  <a:srgbClr val="0000FF"/>
                </a:solidFill>
                <a:latin typeface="Arial"/>
                <a:ea typeface="Arial"/>
                <a:cs typeface="Arial"/>
              </a:rPr>
              <a:t>Дальнейшая </a:t>
            </a:r>
            <a:r>
              <a:rPr sz="1400">
                <a:solidFill>
                  <a:srgbClr val="0000FF"/>
                </a:solidFill>
                <a:latin typeface="Arial"/>
                <a:ea typeface="Arial"/>
                <a:cs typeface="Arial"/>
              </a:rPr>
              <a:t>реализация проекта партии «</a:t>
            </a:r>
            <a:r>
              <a:rPr sz="1400">
                <a:solidFill>
                  <a:srgbClr val="0000FF"/>
                </a:solidFill>
                <a:latin typeface="Arial"/>
                <a:ea typeface="Arial"/>
                <a:cs typeface="Arial"/>
              </a:rPr>
              <a:t>AMANAT</a:t>
            </a:r>
            <a:r>
              <a:rPr sz="1400">
                <a:solidFill>
                  <a:srgbClr val="0000FF"/>
                </a:solidFill>
                <a:latin typeface="Arial"/>
                <a:ea typeface="Arial"/>
                <a:cs typeface="Arial"/>
              </a:rPr>
              <a:t>» «</a:t>
            </a:r>
            <a:r>
              <a:rPr sz="1400">
                <a:solidFill>
                  <a:srgbClr val="0000FF"/>
                </a:solidFill>
                <a:latin typeface="Arial"/>
                <a:ea typeface="Arial"/>
                <a:cs typeface="Arial"/>
              </a:rPr>
              <a:t>Қарызсыз</a:t>
            </a:r>
            <a:r>
              <a:rPr sz="1400">
                <a:solidFill>
                  <a:srgbClr val="0000FF"/>
                </a:solidFill>
                <a:latin typeface="Arial"/>
                <a:ea typeface="Arial"/>
                <a:cs typeface="Arial"/>
              </a:rPr>
              <a:t> </a:t>
            </a:r>
            <a:r>
              <a:rPr sz="1400">
                <a:solidFill>
                  <a:srgbClr val="0000FF"/>
                </a:solidFill>
                <a:latin typeface="Arial"/>
                <a:ea typeface="Arial"/>
                <a:cs typeface="Arial"/>
              </a:rPr>
              <a:t>қоғам</a:t>
            </a:r>
            <a:r>
              <a:rPr sz="1400">
                <a:solidFill>
                  <a:srgbClr val="0000FF"/>
                </a:solidFill>
                <a:latin typeface="Arial"/>
                <a:ea typeface="Arial"/>
                <a:cs typeface="Arial"/>
              </a:rPr>
              <a:t>», направленного на повышение финансовой грамотности граждан</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Кардинальное решение проблемы недостаточного корпоративного кредитования. Справедливое перераспределение прибыли банков с учетом интересов государства</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Мотивация банков к активному участию в финансировании экономических проектов, реализуемых отечественными предпринимателями. Повышение конкуренции путем привлечения в страну трех надежных зарубежных банков</a:t>
            </a:r>
            <a:endParaRPr b="true" sz="1400">
              <a:solidFill>
                <a:srgbClr val="0000FF"/>
              </a:solidFill>
              <a:latin typeface="Arial"/>
              <a:ea typeface="Arial"/>
              <a:cs typeface="Arial"/>
            </a:endParaRPr>
          </a:p>
        </p:txBody>
      </p:sp>
      <p:sp>
        <p:nvSpPr>
          <p:cNvPr hidden="false" id="311" name="Shape 311"/>
          <p:cNvSpPr txBox="false"/>
          <p:nvPr isPhoto="false"/>
        </p:nvSpPr>
        <p:spPr>
          <a:xfrm flipH="false" flipV="false" rot="0">
            <a:off x="120861" y="620302"/>
            <a:ext cx="9009184" cy="738664"/>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Я обозначил </a:t>
            </a:r>
            <a:r>
              <a:rPr i="true" sz="1400">
                <a:solidFill>
                  <a:srgbClr val="009999"/>
                </a:solidFill>
                <a:latin typeface="Arial"/>
                <a:ea typeface="Arial"/>
                <a:cs typeface="Arial"/>
              </a:rPr>
              <a:t>основные направления реформ в отраслях экономики. Обязательным условием для их успешной реализации является макроэкономическая устойчивость. Это аксиома. Необходимо наладить координацию финансовой, налогово-бюджетной и денежно-кредитной политик.</a:t>
            </a:r>
            <a:endParaRPr i="true" sz="1400">
              <a:solidFill>
                <a:srgbClr val="009999"/>
              </a:solidFill>
              <a:latin typeface="Arial"/>
              <a:ea typeface="Arial"/>
              <a:cs typeface="Arial"/>
            </a:endParaRPr>
          </a:p>
        </p:txBody>
      </p:sp>
      <p:sp>
        <p:nvSpPr>
          <p:cNvPr hidden="false" id="312" name="Shape 312"/>
          <p:cNvSpPr txBox="false"/>
          <p:nvPr isPhoto="false"/>
        </p:nvSpPr>
        <p:spPr>
          <a:xfrm flipH="false" flipV="false" rot="0">
            <a:off x="187080" y="1463111"/>
            <a:ext cx="1891484" cy="27170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
        <p:nvSpPr>
          <p:cNvPr hidden="false" id="313" name="Shape 313"/>
          <p:cNvSpPr txBox="true"/>
          <p:nvPr isPhoto="false"/>
        </p:nvSpPr>
        <p:spPr>
          <a:xfrm flipH="false" flipV="false" rot="0">
            <a:off x="4572000" y="2165706"/>
            <a:ext cx="4384921" cy="2913279"/>
          </a:xfrm>
          <a:prstGeom prst="rect">
            <a:avLst/>
          </a:prstGeom>
          <a:noFill/>
          <a:ln>
            <a:noFill/>
          </a:ln>
        </p:spPr>
        <p:txBody>
          <a:bodyPr anchor="t" bIns="55712" lIns="55712" rIns="55712" tIns="55712" wrap="square">
            <a:spAutoFit/>
          </a:bodyPr>
          <a:lstStyle>
            <a:defPPr/>
            <a:lvl1pPr algn="l" indent="0" lvl="0" marL="0">
              <a:defRPr sz="135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pPr indent="-285750" marL="285750">
              <a:buClr>
                <a:srgbClr val="0067B4"/>
              </a:buClr>
              <a:buSzPts val="1080"/>
              <a:buFont typeface="Century Gothic"/>
              <a:buChar char="►"/>
            </a:pPr>
            <a:r>
              <a:rPr sz="1400">
                <a:solidFill>
                  <a:srgbClr val="0000FF"/>
                </a:solidFill>
                <a:latin typeface="Arial"/>
                <a:ea typeface="Arial"/>
                <a:cs typeface="Arial"/>
              </a:rPr>
              <a:t>Принятие мер по вовлечению в экономический оборот «замороженных активов» банков на общую сумму 2,3 </a:t>
            </a:r>
            <a:r>
              <a:rPr sz="1400">
                <a:solidFill>
                  <a:srgbClr val="0000FF"/>
                </a:solidFill>
                <a:latin typeface="Arial"/>
                <a:ea typeface="Arial"/>
                <a:cs typeface="Arial"/>
              </a:rPr>
              <a:t>трлн.тенге</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Активное применение механизмов совместного и синдицированного кредитования для расширения доступа реального сектора к «длинным деньгам»</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Использование части Национального фонда для финансирования стратегических проектов</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Развитие фондового рынка. </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Завершение в 2024 году процесса полноценного внедрения Национальной платежной системы</a:t>
            </a:r>
            <a:endParaRPr b="true" sz="1400">
              <a:solidFill>
                <a:srgbClr val="0000FF"/>
              </a:solidFill>
              <a:latin typeface="Arial"/>
              <a:ea typeface="Arial"/>
              <a:cs typeface="Arial"/>
            </a:endParaRPr>
          </a:p>
        </p:txBody>
      </p:sp>
      <p:pic>
        <p:nvPicPr>
          <p:cNvPr hidden="false" id="315" name="Picture 315"/>
          <p:cNvPicPr preferRelativeResize="true"/>
          <p:nvPr isPhoto="false"/>
        </p:nvPicPr>
        <p:blipFill>
          <a:blip r:embed="rId1"/>
          <a:stretch/>
        </p:blipFill>
        <p:spPr>
          <a:xfrm flipH="false" flipV="false" rot="0">
            <a:off x="7852813" y="1305648"/>
            <a:ext cx="1104107" cy="858341"/>
          </a:xfrm>
          <a:prstGeom prst="rect">
            <a:avLst/>
          </a:prstGeom>
          <a:ln>
            <a:noFill/>
          </a:ln>
        </p:spPr>
      </p:pic>
    </p:spTree>
  </p:cSld>
</p:sld>
</file>

<file path=ppt/slides/slide18.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316" name="GroupShape 316"/>
        <p:cNvGrpSpPr/>
        <p:nvPr isPhoto="false"/>
      </p:nvGrpSpPr>
      <p:grpSpPr>
        <a:xfrm flipH="false" flipV="false" rot="0">
          <a:off x="0" y="0"/>
          <a:ext cx="0" cy="0"/>
          <a:chOff x="0" y="0"/>
          <a:chExt cx="0" cy="0"/>
        </a:xfrm>
      </p:grpSpPr>
      <p:sp>
        <p:nvSpPr>
          <p:cNvPr hidden="false" id="317" name="Shape 317"/>
          <p:cNvSpPr txBox="true"/>
          <p:nvPr isPhoto="false"/>
        </p:nvSpPr>
        <p:spPr>
          <a:xfrm flipH="false" flipV="false" rot="0">
            <a:off x="205044" y="112937"/>
            <a:ext cx="8738932"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3999"/>
            <a:r>
              <a:rPr b="true" sz="1800">
                <a:solidFill>
                  <a:srgbClr val="009999"/>
                </a:solidFill>
                <a:latin typeface="Tahoma"/>
                <a:ea typeface="Tahoma"/>
                <a:cs typeface="Tahoma"/>
              </a:rPr>
              <a:t>   Бюджетная политика</a:t>
            </a:r>
            <a:endParaRPr b="true" sz="1800">
              <a:solidFill>
                <a:srgbClr val="009999"/>
              </a:solidFill>
              <a:latin typeface="Tahoma"/>
              <a:ea typeface="Tahoma"/>
              <a:cs typeface="Tahoma"/>
            </a:endParaRPr>
          </a:p>
        </p:txBody>
      </p:sp>
      <p:sp>
        <p:nvSpPr>
          <p:cNvPr hidden="false" id="318" name="Shape 318"/>
          <p:cNvSpPr txBox="false"/>
          <p:nvPr isPhoto="false"/>
        </p:nvSpPr>
        <p:spPr>
          <a:xfrm flipH="false" flipV="false" rot="0">
            <a:off x="205044" y="2553078"/>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
        <p:nvSpPr>
          <p:cNvPr hidden="false" id="319" name="Shape 319"/>
          <p:cNvSpPr txBox="false"/>
          <p:nvPr isPhoto="false"/>
        </p:nvSpPr>
        <p:spPr>
          <a:xfrm flipH="false" flipV="false" rot="0">
            <a:off x="120861" y="642973"/>
            <a:ext cx="9009184" cy="1815882"/>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Вместе </a:t>
            </a:r>
            <a:r>
              <a:rPr i="true" sz="1400">
                <a:solidFill>
                  <a:srgbClr val="009999"/>
                </a:solidFill>
                <a:latin typeface="Arial"/>
                <a:ea typeface="Arial"/>
                <a:cs typeface="Arial"/>
              </a:rPr>
              <a:t>с тем для дальнейшего повышения эффективности бюджетной политики необходимо постоянно искать новые инструменты и возможности. </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a:t>
            </a:r>
            <a:r>
              <a:rPr i="true" sz="1400">
                <a:solidFill>
                  <a:srgbClr val="009999"/>
                </a:solidFill>
                <a:latin typeface="Arial"/>
                <a:ea typeface="Arial"/>
                <a:cs typeface="Arial"/>
              </a:rPr>
              <a:t> В рамках перехода на новую экономическую модель предстоит повысить уровень бюджетной самостоятельности регионов</a:t>
            </a:r>
            <a:r>
              <a:rPr i="true" sz="1400">
                <a:solidFill>
                  <a:srgbClr val="009999"/>
                </a:solidFill>
                <a:latin typeface="Arial"/>
                <a:ea typeface="Arial"/>
                <a:cs typeface="Arial"/>
              </a:rPr>
              <a:t>.</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Особо </a:t>
            </a:r>
            <a:r>
              <a:rPr i="true" sz="1400">
                <a:solidFill>
                  <a:srgbClr val="009999"/>
                </a:solidFill>
                <a:latin typeface="Arial"/>
                <a:ea typeface="Arial"/>
                <a:cs typeface="Arial"/>
              </a:rPr>
              <a:t>подчеркну, что в основе стратегии экономического развития Казахстана будут находиться интересы и потребности наших граждан, то есть она должна быть максимально человекоцентричной. С этой целью мы должны постепенно, но неуклонно дистанцироваться от модели сырьевого государства</a:t>
            </a:r>
            <a:r>
              <a:rPr i="true" sz="1400">
                <a:solidFill>
                  <a:srgbClr val="009999"/>
                </a:solidFill>
                <a:latin typeface="Arial"/>
                <a:ea typeface="Arial"/>
                <a:cs typeface="Arial"/>
              </a:rPr>
              <a:t>.</a:t>
            </a:r>
            <a:endParaRPr i="true" sz="1400">
              <a:solidFill>
                <a:srgbClr val="009999"/>
              </a:solidFill>
              <a:latin typeface="Arial"/>
              <a:ea typeface="Arial"/>
              <a:cs typeface="Arial"/>
            </a:endParaRPr>
          </a:p>
        </p:txBody>
      </p:sp>
      <p:sp>
        <p:nvSpPr>
          <p:cNvPr hidden="false" id="320" name="Shape 320"/>
          <p:cNvSpPr txBox="true"/>
          <p:nvPr isPhoto="false"/>
        </p:nvSpPr>
        <p:spPr>
          <a:xfrm flipH="false" flipV="false" rot="0">
            <a:off x="205044" y="2954212"/>
            <a:ext cx="1963823" cy="954106"/>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Внедрение проекта полноценного блочного бюджета </a:t>
            </a:r>
            <a:r>
              <a:rPr i="true" sz="1200">
                <a:solidFill>
                  <a:srgbClr val="0000FF"/>
                </a:solidFill>
                <a:latin typeface="Arial"/>
                <a:ea typeface="Arial"/>
                <a:cs typeface="Arial"/>
              </a:rPr>
              <a:t>(пилот)</a:t>
            </a:r>
            <a:endParaRPr b="true" i="true" sz="1200">
              <a:solidFill>
                <a:srgbClr val="0000FF"/>
              </a:solidFill>
              <a:latin typeface="Arial"/>
              <a:ea typeface="Arial"/>
              <a:cs typeface="Arial"/>
            </a:endParaRPr>
          </a:p>
        </p:txBody>
      </p:sp>
      <p:sp>
        <p:nvSpPr>
          <p:cNvPr hidden="false" id="321" name="Shape 321"/>
          <p:cNvSpPr txBox="true"/>
          <p:nvPr isPhoto="false"/>
        </p:nvSpPr>
        <p:spPr>
          <a:xfrm flipH="false" flipV="false" rot="0">
            <a:off x="205044" y="4079084"/>
            <a:ext cx="1963823" cy="954106"/>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Повышение уровня бюджетной самостоятельности регионов</a:t>
            </a:r>
            <a:endParaRPr b="true" i="true" sz="1200">
              <a:solidFill>
                <a:srgbClr val="0000FF"/>
              </a:solidFill>
              <a:latin typeface="Arial"/>
              <a:ea typeface="Arial"/>
              <a:cs typeface="Arial"/>
            </a:endParaRPr>
          </a:p>
        </p:txBody>
      </p:sp>
      <p:sp>
        <p:nvSpPr>
          <p:cNvPr hidden="false" id="322" name="Shape 322"/>
          <p:cNvSpPr txBox="false"/>
          <p:nvPr isPhoto="false"/>
        </p:nvSpPr>
        <p:spPr>
          <a:xfrm flipH="false" flipV="false" rot="0">
            <a:off x="2478167" y="4081866"/>
            <a:ext cx="1205940" cy="960585"/>
          </a:xfrm>
          <a:prstGeom prst="roundRect">
            <a:avLst/>
          </a:prstGeom>
          <a:solidFill>
            <a:schemeClr val="accent5">
              <a:lumMod val="40000"/>
              <a:lumOff val="6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200">
                <a:solidFill>
                  <a:srgbClr val="0000FF"/>
                </a:solidFill>
                <a:latin typeface="Arial"/>
                <a:ea typeface="Arial"/>
                <a:cs typeface="Arial"/>
              </a:rPr>
              <a:t>передача                    на ІІ уровень                </a:t>
            </a:r>
            <a:r>
              <a:rPr b="true" sz="1200">
                <a:solidFill>
                  <a:srgbClr val="0000FF"/>
                </a:solidFill>
                <a:latin typeface="Arial"/>
                <a:ea typeface="Arial"/>
                <a:cs typeface="Arial"/>
              </a:rPr>
              <a:t>не менее    </a:t>
            </a:r>
            <a:r>
              <a:rPr b="true" sz="1600">
                <a:solidFill>
                  <a:srgbClr val="0000FF"/>
                </a:solidFill>
                <a:latin typeface="Arial"/>
                <a:ea typeface="Arial"/>
                <a:cs typeface="Arial"/>
              </a:rPr>
              <a:t>2</a:t>
            </a:r>
            <a:r>
              <a:rPr b="true" sz="1200">
                <a:solidFill>
                  <a:srgbClr val="0000FF"/>
                </a:solidFill>
                <a:latin typeface="Arial"/>
                <a:ea typeface="Arial"/>
                <a:cs typeface="Arial"/>
              </a:rPr>
              <a:t> </a:t>
            </a:r>
            <a:r>
              <a:rPr b="true" sz="1200">
                <a:solidFill>
                  <a:srgbClr val="0000FF"/>
                </a:solidFill>
                <a:latin typeface="Arial"/>
                <a:ea typeface="Arial"/>
                <a:cs typeface="Arial"/>
              </a:rPr>
              <a:t>трлн.тенге</a:t>
            </a:r>
            <a:endParaRPr b="true" sz="1200">
              <a:solidFill>
                <a:srgbClr val="0000FF"/>
              </a:solidFill>
              <a:latin typeface="Arial"/>
              <a:ea typeface="Arial"/>
              <a:cs typeface="Arial"/>
            </a:endParaRPr>
          </a:p>
        </p:txBody>
      </p:sp>
      <p:sp>
        <p:nvSpPr>
          <p:cNvPr hidden="false" id="323" name="Shape 323"/>
          <p:cNvSpPr txBox="false"/>
          <p:nvPr isPhoto="false"/>
        </p:nvSpPr>
        <p:spPr>
          <a:xfrm flipH="false" flipV="false" rot="0">
            <a:off x="2181899" y="4402467"/>
            <a:ext cx="276380" cy="307340"/>
          </a:xfrm>
          <a:prstGeom prst="rightArrow">
            <a:avLst/>
          </a:prstGeom>
          <a:solidFill>
            <a:schemeClr val="accent5">
              <a:lumMod val="40000"/>
              <a:lumOff val="60000"/>
            </a:schemeClr>
          </a:solid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324" name="Shape 324"/>
          <p:cNvSpPr txBox="false"/>
          <p:nvPr isPhoto="false"/>
        </p:nvSpPr>
        <p:spPr>
          <a:xfrm flipH="false" flipV="false" rot="0">
            <a:off x="3703543" y="4396642"/>
            <a:ext cx="289862" cy="307340"/>
          </a:xfrm>
          <a:prstGeom prst="rightArrow">
            <a:avLst/>
          </a:prstGeom>
          <a:solidFill>
            <a:schemeClr val="accent5">
              <a:lumMod val="40000"/>
              <a:lumOff val="60000"/>
            </a:schemeClr>
          </a:solid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325" name="Shape 325"/>
          <p:cNvSpPr txBox="false"/>
          <p:nvPr isPhoto="false"/>
        </p:nvSpPr>
        <p:spPr>
          <a:xfrm flipH="false" flipV="false" rot="0">
            <a:off x="4012842" y="4081866"/>
            <a:ext cx="1407297" cy="960585"/>
          </a:xfrm>
          <a:prstGeom prst="roundRect">
            <a:avLst/>
          </a:prstGeom>
          <a:solidFill>
            <a:schemeClr val="accent5">
              <a:lumMod val="40000"/>
              <a:lumOff val="6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200">
                <a:solidFill>
                  <a:srgbClr val="0000FF"/>
                </a:solidFill>
                <a:latin typeface="Arial"/>
                <a:ea typeface="Arial"/>
                <a:cs typeface="Arial"/>
              </a:rPr>
              <a:t>снижение доли трансфертов из РБ с </a:t>
            </a:r>
            <a:r>
              <a:rPr b="true" sz="1600">
                <a:solidFill>
                  <a:srgbClr val="0000FF"/>
                </a:solidFill>
                <a:latin typeface="Arial"/>
                <a:ea typeface="Arial"/>
                <a:cs typeface="Arial"/>
              </a:rPr>
              <a:t>50</a:t>
            </a:r>
            <a:r>
              <a:rPr b="true" sz="1600">
                <a:solidFill>
                  <a:srgbClr val="0000FF"/>
                </a:solidFill>
                <a:latin typeface="Arial"/>
                <a:ea typeface="Arial"/>
                <a:cs typeface="Arial"/>
              </a:rPr>
              <a:t>%</a:t>
            </a:r>
            <a:r>
              <a:rPr sz="1200">
                <a:solidFill>
                  <a:srgbClr val="0000FF"/>
                </a:solidFill>
                <a:latin typeface="Arial"/>
                <a:ea typeface="Arial"/>
                <a:cs typeface="Arial"/>
              </a:rPr>
              <a:t> </a:t>
            </a:r>
            <a:r>
              <a:rPr sz="1200">
                <a:solidFill>
                  <a:srgbClr val="0000FF"/>
                </a:solidFill>
                <a:latin typeface="Arial"/>
                <a:ea typeface="Arial"/>
                <a:cs typeface="Arial"/>
              </a:rPr>
              <a:t>до </a:t>
            </a:r>
            <a:r>
              <a:rPr b="true" sz="1600">
                <a:solidFill>
                  <a:srgbClr val="0000FF"/>
                </a:solidFill>
                <a:latin typeface="Arial"/>
                <a:ea typeface="Arial"/>
                <a:cs typeface="Arial"/>
              </a:rPr>
              <a:t>25</a:t>
            </a:r>
            <a:r>
              <a:rPr b="true" sz="1600">
                <a:solidFill>
                  <a:srgbClr val="0000FF"/>
                </a:solidFill>
                <a:latin typeface="Arial"/>
                <a:ea typeface="Arial"/>
                <a:cs typeface="Arial"/>
              </a:rPr>
              <a:t>%</a:t>
            </a:r>
            <a:endParaRPr b="true" sz="1600">
              <a:solidFill>
                <a:srgbClr val="0000FF"/>
              </a:solidFill>
              <a:latin typeface="Arial"/>
              <a:ea typeface="Arial"/>
              <a:cs typeface="Arial"/>
            </a:endParaRPr>
          </a:p>
        </p:txBody>
      </p:sp>
      <p:sp>
        <p:nvSpPr>
          <p:cNvPr hidden="false" id="326" name="Shape 326"/>
          <p:cNvSpPr txBox="true"/>
          <p:nvPr isPhoto="false"/>
        </p:nvSpPr>
        <p:spPr>
          <a:xfrm flipH="false" flipV="false" rot="0">
            <a:off x="2303292" y="2553475"/>
            <a:ext cx="2578552" cy="1169550"/>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Передача в региона полномочий по определению преференций по той части налогов, которые собираются в МБ</a:t>
            </a:r>
            <a:endParaRPr b="true" i="true" sz="1200">
              <a:solidFill>
                <a:srgbClr val="0000FF"/>
              </a:solidFill>
              <a:latin typeface="Arial"/>
              <a:ea typeface="Arial"/>
              <a:cs typeface="Arial"/>
            </a:endParaRPr>
          </a:p>
        </p:txBody>
      </p:sp>
      <p:sp>
        <p:nvSpPr>
          <p:cNvPr hidden="false" id="327" name="Shape 327"/>
          <p:cNvSpPr txBox="true"/>
          <p:nvPr isPhoto="false"/>
        </p:nvSpPr>
        <p:spPr>
          <a:xfrm flipH="false" flipV="false" rot="0">
            <a:off x="4933294" y="2552054"/>
            <a:ext cx="2037348" cy="707885"/>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Упорядочение налоговых льгот </a:t>
            </a:r>
            <a:r>
              <a:rPr i="true" sz="1200">
                <a:solidFill>
                  <a:srgbClr val="0000FF"/>
                </a:solidFill>
                <a:latin typeface="Arial"/>
                <a:ea typeface="Arial"/>
                <a:cs typeface="Arial"/>
              </a:rPr>
              <a:t>(сокращение </a:t>
            </a:r>
            <a:r>
              <a:rPr i="true" sz="1200">
                <a:solidFill>
                  <a:srgbClr val="0000FF"/>
                </a:solidFill>
                <a:latin typeface="Arial"/>
                <a:ea typeface="Arial"/>
                <a:cs typeface="Arial"/>
              </a:rPr>
              <a:t>min </a:t>
            </a:r>
            <a:r>
              <a:rPr i="true" sz="1200">
                <a:solidFill>
                  <a:srgbClr val="0000FF"/>
                </a:solidFill>
                <a:latin typeface="Arial"/>
                <a:ea typeface="Arial"/>
                <a:cs typeface="Arial"/>
              </a:rPr>
              <a:t>на 20</a:t>
            </a:r>
            <a:r>
              <a:rPr i="true" sz="1200">
                <a:solidFill>
                  <a:srgbClr val="0000FF"/>
                </a:solidFill>
                <a:latin typeface="Arial"/>
                <a:ea typeface="Arial"/>
                <a:cs typeface="Arial"/>
              </a:rPr>
              <a:t>%</a:t>
            </a:r>
            <a:r>
              <a:rPr i="true" sz="1200">
                <a:solidFill>
                  <a:srgbClr val="0000FF"/>
                </a:solidFill>
                <a:latin typeface="Arial"/>
                <a:ea typeface="Arial"/>
                <a:cs typeface="Arial"/>
              </a:rPr>
              <a:t>)</a:t>
            </a:r>
            <a:endParaRPr b="true" i="true" sz="1200">
              <a:solidFill>
                <a:srgbClr val="0000FF"/>
              </a:solidFill>
              <a:latin typeface="Arial"/>
              <a:ea typeface="Arial"/>
              <a:cs typeface="Arial"/>
            </a:endParaRPr>
          </a:p>
        </p:txBody>
      </p:sp>
      <p:sp>
        <p:nvSpPr>
          <p:cNvPr hidden="false" id="328" name="Shape 328"/>
          <p:cNvSpPr txBox="true"/>
          <p:nvPr isPhoto="false"/>
        </p:nvSpPr>
        <p:spPr>
          <a:xfrm flipH="false" flipV="false" rot="0">
            <a:off x="7042981" y="2552054"/>
            <a:ext cx="2045483" cy="2154436"/>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Полная цифровизация налогового контроля, сокращение форм налоговой отчетности на </a:t>
            </a:r>
            <a:r>
              <a:rPr b="true" sz="1800">
                <a:solidFill>
                  <a:srgbClr val="0000FF"/>
                </a:solidFill>
                <a:latin typeface="Arial"/>
                <a:ea typeface="Arial"/>
                <a:cs typeface="Arial"/>
              </a:rPr>
              <a:t>30</a:t>
            </a:r>
            <a:r>
              <a:rPr b="true" sz="1800">
                <a:solidFill>
                  <a:srgbClr val="0000FF"/>
                </a:solidFill>
                <a:latin typeface="Arial"/>
                <a:ea typeface="Arial"/>
                <a:cs typeface="Arial"/>
              </a:rPr>
              <a:t>%</a:t>
            </a:r>
            <a:r>
              <a:rPr sz="1400">
                <a:solidFill>
                  <a:srgbClr val="0000FF"/>
                </a:solidFill>
                <a:latin typeface="Arial"/>
                <a:ea typeface="Arial"/>
                <a:cs typeface="Arial"/>
              </a:rPr>
              <a:t>, уменьшение видов обязательных платежей </a:t>
            </a:r>
            <a:r>
              <a:rPr sz="1400">
                <a:solidFill>
                  <a:srgbClr val="0000FF"/>
                </a:solidFill>
                <a:latin typeface="Arial"/>
                <a:ea typeface="Arial"/>
                <a:cs typeface="Arial"/>
              </a:rPr>
              <a:t>min</a:t>
            </a:r>
            <a:r>
              <a:rPr sz="1400">
                <a:solidFill>
                  <a:srgbClr val="0000FF"/>
                </a:solidFill>
                <a:latin typeface="Arial"/>
                <a:ea typeface="Arial"/>
                <a:cs typeface="Arial"/>
              </a:rPr>
              <a:t> на </a:t>
            </a:r>
            <a:r>
              <a:rPr b="true" sz="1800">
                <a:solidFill>
                  <a:srgbClr val="0000FF"/>
                </a:solidFill>
                <a:latin typeface="Arial"/>
                <a:ea typeface="Arial"/>
                <a:cs typeface="Arial"/>
              </a:rPr>
              <a:t>20</a:t>
            </a:r>
            <a:r>
              <a:rPr b="true" sz="1800">
                <a:solidFill>
                  <a:srgbClr val="0000FF"/>
                </a:solidFill>
                <a:latin typeface="Arial"/>
                <a:ea typeface="Arial"/>
                <a:cs typeface="Arial"/>
              </a:rPr>
              <a:t>%</a:t>
            </a:r>
            <a:r>
              <a:rPr sz="1400">
                <a:solidFill>
                  <a:srgbClr val="0000FF"/>
                </a:solidFill>
                <a:latin typeface="Arial"/>
                <a:ea typeface="Arial"/>
                <a:cs typeface="Arial"/>
              </a:rPr>
              <a:t> </a:t>
            </a:r>
            <a:endParaRPr b="true" i="true" sz="1200">
              <a:solidFill>
                <a:srgbClr val="0000FF"/>
              </a:solidFill>
              <a:latin typeface="Arial"/>
              <a:ea typeface="Arial"/>
              <a:cs typeface="Arial"/>
            </a:endParaRPr>
          </a:p>
        </p:txBody>
      </p:sp>
      <p:sp>
        <p:nvSpPr>
          <p:cNvPr hidden="false" id="329" name="Shape 329"/>
          <p:cNvSpPr txBox="true"/>
          <p:nvPr isPhoto="false"/>
        </p:nvSpPr>
        <p:spPr>
          <a:xfrm flipH="false" flipV="false" rot="0">
            <a:off x="4941996" y="3301571"/>
            <a:ext cx="2040832" cy="738663"/>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Ускорение введения прогрессивного налогообложения</a:t>
            </a:r>
            <a:endParaRPr b="true" i="true" sz="1200">
              <a:solidFill>
                <a:srgbClr val="0000FF"/>
              </a:solidFill>
              <a:latin typeface="Arial"/>
              <a:ea typeface="Arial"/>
              <a:cs typeface="Arial"/>
            </a:endParaRPr>
          </a:p>
        </p:txBody>
      </p:sp>
      <p:grpSp>
        <p:nvGrpSpPr>
          <p:cNvPr hidden="false" id="330" name="Shape 330"/>
          <p:cNvGrpSpPr/>
          <p:nvPr isPhoto="false"/>
        </p:nvGrpSpPr>
        <p:grpSpPr>
          <a:xfrm flipH="false" flipV="false" rot="0">
            <a:off x="249627" y="3019646"/>
            <a:ext cx="102794" cy="165517"/>
            <a:chOff x="0" y="0"/>
            <a:chExt cx="102794" cy="165517"/>
          </a:xfrm>
        </p:grpSpPr>
        <p:sp>
          <p:nvSpPr>
            <p:cNvPr hidden="false" id="331" name="Shape 331"/>
            <p:cNvSpPr txBox="false"/>
            <p:nvPr isPhoto="false"/>
          </p:nvSpPr>
          <p:spPr>
            <a:xfrm flipH="true" flipV="false" rot="10800000">
              <a:off x="0" y="10008"/>
              <a:ext cx="54351" cy="145500"/>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chemeClr val="accent1">
                <a:lumMod val="50000"/>
              </a:schemeClr>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sp>
          <p:nvSpPr>
            <p:cNvPr hidden="false" id="332" name="Shape 332"/>
            <p:cNvSpPr txBox="false"/>
            <p:nvPr isPhoto="false"/>
          </p:nvSpPr>
          <p:spPr>
            <a:xfrm flipH="true" flipV="false" rot="10800000">
              <a:off x="40763" y="0"/>
              <a:ext cx="62031" cy="165517"/>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rgbClr val="00B050"/>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grpSp>
      <p:grpSp>
        <p:nvGrpSpPr>
          <p:cNvPr hidden="false" id="333" name="Shape 333"/>
          <p:cNvGrpSpPr/>
          <p:nvPr isPhoto="false"/>
        </p:nvGrpSpPr>
        <p:grpSpPr>
          <a:xfrm flipH="false" flipV="false" rot="0">
            <a:off x="252581" y="4187137"/>
            <a:ext cx="102794" cy="165517"/>
            <a:chOff x="0" y="0"/>
            <a:chExt cx="102794" cy="165517"/>
          </a:xfrm>
        </p:grpSpPr>
        <p:sp>
          <p:nvSpPr>
            <p:cNvPr hidden="false" id="334" name="Shape 334"/>
            <p:cNvSpPr txBox="false"/>
            <p:nvPr isPhoto="false"/>
          </p:nvSpPr>
          <p:spPr>
            <a:xfrm flipH="true" flipV="false" rot="10800000">
              <a:off x="0" y="10008"/>
              <a:ext cx="54351" cy="145500"/>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chemeClr val="accent1">
                <a:lumMod val="50000"/>
              </a:schemeClr>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sp>
          <p:nvSpPr>
            <p:cNvPr hidden="false" id="335" name="Shape 335"/>
            <p:cNvSpPr txBox="false"/>
            <p:nvPr isPhoto="false"/>
          </p:nvSpPr>
          <p:spPr>
            <a:xfrm flipH="true" flipV="false" rot="10800000">
              <a:off x="40763" y="0"/>
              <a:ext cx="62031" cy="165517"/>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rgbClr val="00B050"/>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grpSp>
      <p:grpSp>
        <p:nvGrpSpPr>
          <p:cNvPr hidden="false" id="336" name="Shape 336"/>
          <p:cNvGrpSpPr/>
          <p:nvPr isPhoto="false"/>
        </p:nvGrpSpPr>
        <p:grpSpPr>
          <a:xfrm flipH="false" flipV="false" rot="0">
            <a:off x="2342045" y="2606173"/>
            <a:ext cx="102795" cy="165517"/>
            <a:chOff x="0" y="0"/>
            <a:chExt cx="102795" cy="165517"/>
          </a:xfrm>
        </p:grpSpPr>
        <p:sp>
          <p:nvSpPr>
            <p:cNvPr hidden="false" id="337" name="Shape 337"/>
            <p:cNvSpPr txBox="false"/>
            <p:nvPr isPhoto="false"/>
          </p:nvSpPr>
          <p:spPr>
            <a:xfrm flipH="true" flipV="false" rot="10800000">
              <a:off x="0" y="10008"/>
              <a:ext cx="54351" cy="145500"/>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chemeClr val="accent1">
                <a:lumMod val="50000"/>
              </a:schemeClr>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sp>
          <p:nvSpPr>
            <p:cNvPr hidden="false" id="338" name="Shape 338"/>
            <p:cNvSpPr txBox="false"/>
            <p:nvPr isPhoto="false"/>
          </p:nvSpPr>
          <p:spPr>
            <a:xfrm flipH="true" flipV="false" rot="10800000">
              <a:off x="40763" y="0"/>
              <a:ext cx="62031" cy="165517"/>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rgbClr val="00B050"/>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grpSp>
      <p:grpSp>
        <p:nvGrpSpPr>
          <p:cNvPr hidden="false" id="339" name="Shape 339"/>
          <p:cNvGrpSpPr/>
          <p:nvPr isPhoto="false"/>
        </p:nvGrpSpPr>
        <p:grpSpPr>
          <a:xfrm flipH="false" flipV="false" rot="0">
            <a:off x="4988463" y="2624622"/>
            <a:ext cx="102794" cy="165517"/>
            <a:chOff x="0" y="0"/>
            <a:chExt cx="102794" cy="165517"/>
          </a:xfrm>
        </p:grpSpPr>
        <p:sp>
          <p:nvSpPr>
            <p:cNvPr hidden="false" id="340" name="Shape 340"/>
            <p:cNvSpPr txBox="false"/>
            <p:nvPr isPhoto="false"/>
          </p:nvSpPr>
          <p:spPr>
            <a:xfrm flipH="true" flipV="false" rot="10800000">
              <a:off x="0" y="10008"/>
              <a:ext cx="54351" cy="145500"/>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chemeClr val="accent1">
                <a:lumMod val="50000"/>
              </a:schemeClr>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sp>
          <p:nvSpPr>
            <p:cNvPr hidden="false" id="341" name="Shape 341"/>
            <p:cNvSpPr txBox="false"/>
            <p:nvPr isPhoto="false"/>
          </p:nvSpPr>
          <p:spPr>
            <a:xfrm flipH="true" flipV="false" rot="10800000">
              <a:off x="40763" y="0"/>
              <a:ext cx="62031" cy="165517"/>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rgbClr val="00B050"/>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grpSp>
      <p:grpSp>
        <p:nvGrpSpPr>
          <p:cNvPr hidden="false" id="342" name="Shape 342"/>
          <p:cNvGrpSpPr/>
          <p:nvPr isPhoto="false"/>
        </p:nvGrpSpPr>
        <p:grpSpPr>
          <a:xfrm flipH="false" flipV="false" rot="0">
            <a:off x="4959227" y="3357342"/>
            <a:ext cx="102794" cy="165517"/>
            <a:chOff x="0" y="0"/>
            <a:chExt cx="102794" cy="165517"/>
          </a:xfrm>
        </p:grpSpPr>
        <p:sp>
          <p:nvSpPr>
            <p:cNvPr hidden="false" id="343" name="Shape 343"/>
            <p:cNvSpPr txBox="false"/>
            <p:nvPr isPhoto="false"/>
          </p:nvSpPr>
          <p:spPr>
            <a:xfrm flipH="true" flipV="false" rot="10800000">
              <a:off x="0" y="10008"/>
              <a:ext cx="54351" cy="145500"/>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chemeClr val="accent1">
                <a:lumMod val="50000"/>
              </a:schemeClr>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sp>
          <p:nvSpPr>
            <p:cNvPr hidden="false" id="344" name="Shape 344"/>
            <p:cNvSpPr txBox="false"/>
            <p:nvPr isPhoto="false"/>
          </p:nvSpPr>
          <p:spPr>
            <a:xfrm flipH="true" flipV="false" rot="10800000">
              <a:off x="40763" y="0"/>
              <a:ext cx="62031" cy="165517"/>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rgbClr val="00B050"/>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grpSp>
      <p:grpSp>
        <p:nvGrpSpPr>
          <p:cNvPr hidden="false" id="345" name="Shape 345"/>
          <p:cNvGrpSpPr/>
          <p:nvPr isPhoto="false"/>
        </p:nvGrpSpPr>
        <p:grpSpPr>
          <a:xfrm flipH="false" flipV="false" rot="0">
            <a:off x="7132257" y="2614614"/>
            <a:ext cx="102795" cy="165517"/>
            <a:chOff x="0" y="0"/>
            <a:chExt cx="102795" cy="165517"/>
          </a:xfrm>
        </p:grpSpPr>
        <p:sp>
          <p:nvSpPr>
            <p:cNvPr hidden="false" id="346" name="Shape 346"/>
            <p:cNvSpPr txBox="false"/>
            <p:nvPr isPhoto="false"/>
          </p:nvSpPr>
          <p:spPr>
            <a:xfrm flipH="true" flipV="false" rot="10800000">
              <a:off x="0" y="10008"/>
              <a:ext cx="54351" cy="145500"/>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chemeClr val="accent1">
                <a:lumMod val="50000"/>
              </a:schemeClr>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sp>
          <p:nvSpPr>
            <p:cNvPr hidden="false" id="347" name="Shape 347"/>
            <p:cNvSpPr txBox="false"/>
            <p:nvPr isPhoto="false"/>
          </p:nvSpPr>
          <p:spPr>
            <a:xfrm flipH="true" flipV="false" rot="10800000">
              <a:off x="40763" y="0"/>
              <a:ext cx="62031" cy="165517"/>
            </a:xfrm>
            <a:custGeom>
              <a:avLst/>
              <a:gdLst>
                <a:gd fmla="val 0" name="OXMLTextRectL"/>
                <a:gd fmla="val 0" name="OXMLTextRectT"/>
                <a:gd fmla="val 0" name="OXMLTextRectR"/>
                <a:gd fmla="val 0" name="OXMLTextRectB"/>
                <a:gd fmla="*/ OXMLTextRectL 1 w" name="COTextRectL"/>
                <a:gd fmla="*/ OXMLTextRectT 1 h" name="COTextRectT"/>
                <a:gd fmla="*/ OXMLTextRectR 1 w" name="COTextRectR"/>
                <a:gd fmla="*/ OXMLTextRectB 1 h" name="COTextRectB"/>
                <a:gd fmla="val 0" name="ODFLeft"/>
                <a:gd fmla="val 0" name="ODFTop"/>
                <a:gd fmla="val 2984501" name="ODFRight"/>
                <a:gd fmla="val 5080001" name="ODFBottom"/>
                <a:gd fmla="val 2984501" name="ODFWidth"/>
                <a:gd fmla="val 5080001" name="ODFHeight"/>
              </a:gdLst>
              <a:rect b="OXMLTextRectB" l="OXMLTextRectL" r="OXMLTextRectR" t="OXMLTextRectT"/>
              <a:pathLst>
                <a:path fill="norm" h="5080001" stroke="true" w="2984501">
                  <a:moveTo>
                    <a:pt x="0" y="0"/>
                  </a:moveTo>
                  <a:lnTo>
                    <a:pt x="1524000" y="0"/>
                  </a:lnTo>
                  <a:lnTo>
                    <a:pt x="2984500" y="2540000"/>
                  </a:lnTo>
                  <a:lnTo>
                    <a:pt x="1524000" y="5080000"/>
                  </a:lnTo>
                  <a:lnTo>
                    <a:pt x="0" y="5080000"/>
                  </a:lnTo>
                  <a:lnTo>
                    <a:pt x="1460500" y="2540000"/>
                  </a:lnTo>
                  <a:close/>
                </a:path>
              </a:pathLst>
            </a:custGeom>
            <a:solidFill>
              <a:srgbClr val="00B050"/>
            </a:solidFill>
            <a:ln w="9525">
              <a:prstDash val="solid"/>
            </a:ln>
          </p:spPr>
          <p:txBody>
            <a:bodyPr anchor="ctr" bIns="45720" lIns="91440" rIns="91440" tIns="45720"/>
            <a:p>
              <a:pPr algn="l" indent="0" marL="0"/>
              <a:endParaRPr sz="1350">
                <a:solidFill>
                  <a:schemeClr val="tx1"/>
                </a:solidFill>
                <a:latin typeface="+mn-lt"/>
                <a:ea typeface="+mn-ea"/>
                <a:cs typeface="+mn-cs"/>
              </a:endParaRPr>
            </a:p>
          </p:txBody>
        </p:sp>
      </p:grpSp>
      <p:pic>
        <p:nvPicPr>
          <p:cNvPr hidden="false" id="349" name="Picture 349"/>
          <p:cNvPicPr preferRelativeResize="true"/>
          <p:nvPr isPhoto="false"/>
        </p:nvPicPr>
        <p:blipFill>
          <a:blip r:embed="rId1"/>
          <a:stretch/>
        </p:blipFill>
        <p:spPr>
          <a:xfrm flipH="false" flipV="false" rot="0">
            <a:off x="5755310" y="4145281"/>
            <a:ext cx="952500" cy="833754"/>
          </a:xfrm>
          <a:prstGeom prst="rect">
            <a:avLst/>
          </a:prstGeom>
          <a:ln>
            <a:noFill/>
          </a:ln>
        </p:spPr>
      </p:pic>
    </p:spTree>
  </p:cSld>
</p:sld>
</file>

<file path=ppt/slides/slide19.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350" name="GroupShape 350"/>
        <p:cNvGrpSpPr/>
        <p:nvPr isPhoto="false"/>
      </p:nvGrpSpPr>
      <p:grpSpPr>
        <a:xfrm flipH="false" flipV="false" rot="0">
          <a:off x="0" y="0"/>
          <a:ext cx="0" cy="0"/>
          <a:chOff x="0" y="0"/>
          <a:chExt cx="0" cy="0"/>
        </a:xfrm>
      </p:grpSpPr>
      <p:sp>
        <p:nvSpPr>
          <p:cNvPr hidden="false" id="351" name="Shape 351"/>
          <p:cNvSpPr txBox="true"/>
          <p:nvPr isPhoto="false"/>
        </p:nvSpPr>
        <p:spPr>
          <a:xfrm flipH="false" flipV="false" rot="0">
            <a:off x="205043" y="112937"/>
            <a:ext cx="8243631"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Забота о подрастающем поколении</a:t>
            </a:r>
            <a:endParaRPr b="true" sz="1800">
              <a:solidFill>
                <a:srgbClr val="009999"/>
              </a:solidFill>
              <a:latin typeface="Tahoma"/>
              <a:ea typeface="Tahoma"/>
              <a:cs typeface="Tahoma"/>
            </a:endParaRPr>
          </a:p>
        </p:txBody>
      </p:sp>
      <p:sp>
        <p:nvSpPr>
          <p:cNvPr hidden="false" id="352" name="Shape 352"/>
          <p:cNvSpPr txBox="false"/>
          <p:nvPr isPhoto="false"/>
        </p:nvSpPr>
        <p:spPr>
          <a:xfrm flipH="false" flipV="false" rot="0">
            <a:off x="120861" y="591666"/>
            <a:ext cx="9009184" cy="1384995"/>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Наша </a:t>
            </a:r>
            <a:r>
              <a:rPr i="true" sz="1400">
                <a:solidFill>
                  <a:srgbClr val="009999"/>
                </a:solidFill>
                <a:latin typeface="Arial"/>
                <a:ea typeface="Arial"/>
                <a:cs typeface="Arial"/>
              </a:rPr>
              <a:t>страна считается одной из самых «молодых» в мире – средний возраст граждан составляет всего 32 года. Около трети населения – молодежь. </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a:t>
            </a:r>
            <a:r>
              <a:rPr i="true" sz="1400">
                <a:solidFill>
                  <a:srgbClr val="009999"/>
                </a:solidFill>
                <a:latin typeface="Arial"/>
                <a:ea typeface="Arial"/>
                <a:cs typeface="Arial"/>
              </a:rPr>
              <a:t>  Задача </a:t>
            </a:r>
            <a:r>
              <a:rPr i="true" sz="1400">
                <a:solidFill>
                  <a:srgbClr val="009999"/>
                </a:solidFill>
                <a:latin typeface="Arial"/>
                <a:ea typeface="Arial"/>
                <a:cs typeface="Arial"/>
              </a:rPr>
              <a:t>Правительства – превратить текущие демографические тенденции в конкурентные преимущества.</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Основы </a:t>
            </a:r>
            <a:r>
              <a:rPr i="true" sz="1400">
                <a:solidFill>
                  <a:srgbClr val="009999"/>
                </a:solidFill>
                <a:latin typeface="Arial"/>
                <a:ea typeface="Arial"/>
                <a:cs typeface="Arial"/>
              </a:rPr>
              <a:t>формирования гармоничной личности и ответственного гражданина закладываются в детском возрасте. У каждого ребенка в стране должно быть счастливое и безопасное детство.</a:t>
            </a:r>
            <a:endParaRPr i="true" sz="1400">
              <a:solidFill>
                <a:srgbClr val="009999"/>
              </a:solidFill>
              <a:latin typeface="Arial"/>
              <a:ea typeface="Arial"/>
              <a:cs typeface="Arial"/>
            </a:endParaRPr>
          </a:p>
        </p:txBody>
      </p:sp>
      <p:sp>
        <p:nvSpPr>
          <p:cNvPr hidden="false" id="353" name="Shape 353"/>
          <p:cNvSpPr txBox="false"/>
          <p:nvPr isPhoto="false"/>
        </p:nvSpPr>
        <p:spPr>
          <a:xfrm flipH="false" flipV="false" rot="0">
            <a:off x="1510380" y="2027968"/>
            <a:ext cx="1550870" cy="708606"/>
          </a:xfrm>
          <a:prstGeom prst="roundRect">
            <a:avLst/>
          </a:prstGeom>
          <a:solidFill>
            <a:schemeClr val="accent4">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200">
                <a:solidFill>
                  <a:srgbClr val="0000FF"/>
                </a:solidFill>
                <a:latin typeface="Arial"/>
                <a:ea typeface="Arial"/>
                <a:cs typeface="Arial"/>
              </a:rPr>
              <a:t>ежегодно рождается </a:t>
            </a:r>
            <a:r>
              <a:rPr b="true" sz="1200">
                <a:solidFill>
                  <a:srgbClr val="0000FF"/>
                </a:solidFill>
                <a:latin typeface="Arial"/>
                <a:ea typeface="Arial"/>
                <a:cs typeface="Arial"/>
              </a:rPr>
              <a:t>более</a:t>
            </a:r>
            <a:r>
              <a:rPr sz="1200">
                <a:solidFill>
                  <a:srgbClr val="0000FF"/>
                </a:solidFill>
                <a:latin typeface="Arial"/>
                <a:ea typeface="Arial"/>
                <a:cs typeface="Arial"/>
              </a:rPr>
              <a:t> </a:t>
            </a:r>
            <a:r>
              <a:rPr b="true" sz="1600">
                <a:solidFill>
                  <a:srgbClr val="0000FF"/>
                </a:solidFill>
                <a:latin typeface="Arial"/>
                <a:ea typeface="Arial"/>
                <a:cs typeface="Arial"/>
              </a:rPr>
              <a:t>400</a:t>
            </a:r>
            <a:r>
              <a:rPr b="true" sz="1200">
                <a:solidFill>
                  <a:srgbClr val="0000FF"/>
                </a:solidFill>
                <a:latin typeface="Arial"/>
                <a:ea typeface="Arial"/>
                <a:cs typeface="Arial"/>
              </a:rPr>
              <a:t> </a:t>
            </a:r>
            <a:r>
              <a:rPr b="true" sz="1200">
                <a:solidFill>
                  <a:srgbClr val="0000FF"/>
                </a:solidFill>
                <a:latin typeface="Arial"/>
                <a:ea typeface="Arial"/>
                <a:cs typeface="Arial"/>
              </a:rPr>
              <a:t>тыс.детей</a:t>
            </a:r>
            <a:endParaRPr b="true" sz="1200">
              <a:solidFill>
                <a:srgbClr val="0000FF"/>
              </a:solidFill>
              <a:latin typeface="Arial"/>
              <a:ea typeface="Arial"/>
              <a:cs typeface="Arial"/>
            </a:endParaRPr>
          </a:p>
        </p:txBody>
      </p:sp>
      <p:sp>
        <p:nvSpPr>
          <p:cNvPr hidden="false" id="354" name="Shape 354"/>
          <p:cNvSpPr txBox="false"/>
          <p:nvPr isPhoto="false"/>
        </p:nvSpPr>
        <p:spPr>
          <a:xfrm flipH="false" flipV="false" rot="0">
            <a:off x="120861" y="2905945"/>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
        <p:nvSpPr>
          <p:cNvPr hidden="false" id="355" name="Shape 355"/>
          <p:cNvSpPr txBox="false"/>
          <p:nvPr isPhoto="false"/>
        </p:nvSpPr>
        <p:spPr>
          <a:xfrm flipH="false" flipV="false" rot="0">
            <a:off x="3478328" y="2027968"/>
            <a:ext cx="1550870" cy="708606"/>
          </a:xfrm>
          <a:prstGeom prst="roundRect">
            <a:avLst/>
          </a:prstGeom>
          <a:solidFill>
            <a:schemeClr val="accent4">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200">
                <a:solidFill>
                  <a:srgbClr val="0000FF"/>
                </a:solidFill>
                <a:latin typeface="Arial"/>
                <a:ea typeface="Arial"/>
                <a:cs typeface="Arial"/>
              </a:rPr>
              <a:t>к концу 2023 года население страны </a:t>
            </a:r>
            <a:r>
              <a:rPr b="true" sz="1600">
                <a:solidFill>
                  <a:srgbClr val="0000FF"/>
                </a:solidFill>
                <a:latin typeface="Arial"/>
                <a:ea typeface="Arial"/>
                <a:cs typeface="Arial"/>
              </a:rPr>
              <a:t>20 млн.</a:t>
            </a:r>
            <a:endParaRPr b="true" sz="1200">
              <a:solidFill>
                <a:srgbClr val="0000FF"/>
              </a:solidFill>
              <a:latin typeface="Arial"/>
              <a:ea typeface="Arial"/>
              <a:cs typeface="Arial"/>
            </a:endParaRPr>
          </a:p>
        </p:txBody>
      </p:sp>
      <p:sp>
        <p:nvSpPr>
          <p:cNvPr hidden="false" id="356" name="Shape 356"/>
          <p:cNvSpPr txBox="false"/>
          <p:nvPr isPhoto="false"/>
        </p:nvSpPr>
        <p:spPr>
          <a:xfrm flipH="false" flipV="false" rot="0">
            <a:off x="5446276" y="2027968"/>
            <a:ext cx="1743026" cy="708606"/>
          </a:xfrm>
          <a:prstGeom prst="roundRect">
            <a:avLst/>
          </a:prstGeom>
          <a:solidFill>
            <a:schemeClr val="accent4">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200">
                <a:solidFill>
                  <a:srgbClr val="0000FF"/>
                </a:solidFill>
                <a:latin typeface="Arial"/>
                <a:ea typeface="Arial"/>
                <a:cs typeface="Arial"/>
              </a:rPr>
              <a:t>средняя продолжительность жизни </a:t>
            </a:r>
            <a:r>
              <a:rPr b="true" sz="1600">
                <a:solidFill>
                  <a:srgbClr val="0000FF"/>
                </a:solidFill>
                <a:latin typeface="Arial"/>
                <a:ea typeface="Arial"/>
                <a:cs typeface="Arial"/>
              </a:rPr>
              <a:t>74 года</a:t>
            </a:r>
            <a:endParaRPr b="true" sz="1200">
              <a:solidFill>
                <a:srgbClr val="0000FF"/>
              </a:solidFill>
              <a:latin typeface="Arial"/>
              <a:ea typeface="Arial"/>
              <a:cs typeface="Arial"/>
            </a:endParaRPr>
          </a:p>
        </p:txBody>
      </p:sp>
      <p:sp>
        <p:nvSpPr>
          <p:cNvPr hidden="false" id="357" name="Shape 357"/>
          <p:cNvSpPr txBox="false"/>
          <p:nvPr isPhoto="false"/>
        </p:nvSpPr>
        <p:spPr>
          <a:xfrm flipH="false" flipV="false" rot="0">
            <a:off x="1152875" y="2201931"/>
            <a:ext cx="357505" cy="360679"/>
          </a:xfrm>
          <a:prstGeom prst="rect">
            <a:avLst/>
          </a:prstGeom>
          <a:blipFill>
            <a:blip r:embed="rId1"/>
            <a:stretch/>
          </a:blipFill>
        </p:spPr>
        <p:txBody>
          <a:bodyPr bIns="0" lIns="0" rIns="0" tIns="0" wrap="square"/>
          <a:p>
            <a:pPr algn="l" indent="0" marL="0"/>
            <a:endParaRPr sz="1350">
              <a:solidFill>
                <a:schemeClr val="tx1"/>
              </a:solidFill>
              <a:latin typeface="+mn-lt"/>
              <a:ea typeface="+mn-ea"/>
              <a:cs typeface="+mn-cs"/>
            </a:endParaRPr>
          </a:p>
        </p:txBody>
      </p:sp>
      <p:sp>
        <p:nvSpPr>
          <p:cNvPr hidden="false" id="358" name="Shape 358"/>
          <p:cNvSpPr txBox="false"/>
          <p:nvPr isPhoto="false"/>
        </p:nvSpPr>
        <p:spPr>
          <a:xfrm flipH="false" flipV="false" rot="0">
            <a:off x="3120823" y="2201931"/>
            <a:ext cx="357504" cy="360679"/>
          </a:xfrm>
          <a:prstGeom prst="rect">
            <a:avLst/>
          </a:prstGeom>
          <a:blipFill>
            <a:blip r:embed="rId2"/>
            <a:stretch/>
          </a:blipFill>
        </p:spPr>
        <p:txBody>
          <a:bodyPr bIns="0" lIns="0" rIns="0" tIns="0" wrap="square"/>
          <a:p>
            <a:pPr algn="l" indent="0" marL="0"/>
            <a:endParaRPr sz="1350">
              <a:solidFill>
                <a:schemeClr val="tx1"/>
              </a:solidFill>
              <a:latin typeface="+mn-lt"/>
              <a:ea typeface="+mn-ea"/>
              <a:cs typeface="+mn-cs"/>
            </a:endParaRPr>
          </a:p>
        </p:txBody>
      </p:sp>
      <p:sp>
        <p:nvSpPr>
          <p:cNvPr hidden="false" id="359" name="Shape 359"/>
          <p:cNvSpPr txBox="false"/>
          <p:nvPr isPhoto="false"/>
        </p:nvSpPr>
        <p:spPr>
          <a:xfrm flipH="false" flipV="false" rot="0">
            <a:off x="5088771" y="2201931"/>
            <a:ext cx="357504" cy="360679"/>
          </a:xfrm>
          <a:prstGeom prst="rect">
            <a:avLst/>
          </a:prstGeom>
          <a:blipFill>
            <a:blip r:embed="rId3"/>
            <a:stretch/>
          </a:blipFill>
        </p:spPr>
        <p:txBody>
          <a:bodyPr bIns="0" lIns="0" rIns="0" tIns="0" wrap="square"/>
          <a:p>
            <a:pPr algn="l" indent="0" marL="0"/>
            <a:endParaRPr sz="1350">
              <a:solidFill>
                <a:schemeClr val="tx1"/>
              </a:solidFill>
              <a:latin typeface="+mn-lt"/>
              <a:ea typeface="+mn-ea"/>
              <a:cs typeface="+mn-cs"/>
            </a:endParaRPr>
          </a:p>
        </p:txBody>
      </p:sp>
      <p:sp>
        <p:nvSpPr>
          <p:cNvPr hidden="false" id="360" name="Shape 360"/>
          <p:cNvSpPr txBox="true"/>
          <p:nvPr isPhoto="false"/>
        </p:nvSpPr>
        <p:spPr>
          <a:xfrm flipH="false" flipV="false" rot="0">
            <a:off x="120861" y="3177653"/>
            <a:ext cx="4384921" cy="1836061"/>
          </a:xfrm>
          <a:prstGeom prst="rect">
            <a:avLst/>
          </a:prstGeom>
          <a:noFill/>
          <a:ln>
            <a:noFill/>
          </a:ln>
        </p:spPr>
        <p:txBody>
          <a:bodyPr anchor="t" bIns="55712" lIns="55712" rIns="55712" tIns="55712" wrap="square">
            <a:spAutoFit/>
          </a:bodyPr>
          <a:lstStyle>
            <a:defPPr/>
            <a:lvl1pPr algn="l" indent="0" lvl="0" marL="0">
              <a:defRPr sz="135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pPr indent="-285750" marL="285750">
              <a:buClr>
                <a:srgbClr val="0067B4"/>
              </a:buClr>
              <a:buSzPts val="1080"/>
              <a:buFont typeface="Century Gothic"/>
              <a:buChar char="►"/>
            </a:pPr>
            <a:r>
              <a:rPr sz="1400">
                <a:solidFill>
                  <a:srgbClr val="0000FF"/>
                </a:solidFill>
                <a:latin typeface="Arial"/>
                <a:ea typeface="Arial"/>
                <a:cs typeface="Arial"/>
              </a:rPr>
              <a:t>Ужесточение наказания за любые формы насилия в отношении несовершеннолетних</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Обеспечение безопасности дорожной инфраструктуры, зданий, одежды, продуктов питания</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Последовательное улучшение качества образования, повышение компетенции педагогов</a:t>
            </a:r>
            <a:endParaRPr sz="1400">
              <a:solidFill>
                <a:srgbClr val="0000FF"/>
              </a:solidFill>
              <a:latin typeface="Arial"/>
              <a:ea typeface="Arial"/>
              <a:cs typeface="Arial"/>
            </a:endParaRPr>
          </a:p>
        </p:txBody>
      </p:sp>
      <p:sp>
        <p:nvSpPr>
          <p:cNvPr hidden="false" id="361" name="Shape 361"/>
          <p:cNvSpPr txBox="true"/>
          <p:nvPr isPhoto="false"/>
        </p:nvSpPr>
        <p:spPr>
          <a:xfrm flipH="false" flipV="false" rot="0">
            <a:off x="4400166" y="3177653"/>
            <a:ext cx="4651069" cy="1836061"/>
          </a:xfrm>
          <a:prstGeom prst="rect">
            <a:avLst/>
          </a:prstGeom>
          <a:noFill/>
          <a:ln>
            <a:noFill/>
          </a:ln>
        </p:spPr>
        <p:txBody>
          <a:bodyPr anchor="t" bIns="55712" lIns="55712" rIns="55712" tIns="55712" wrap="square">
            <a:spAutoFit/>
          </a:bodyPr>
          <a:lstStyle>
            <a:defPPr/>
            <a:lvl1pPr algn="l" indent="0" lvl="0" marL="0">
              <a:defRPr sz="1350">
                <a:solidFill>
                  <a:schemeClr val="tx1"/>
                </a:solidFill>
                <a:latin typeface="+mn-lt"/>
                <a:ea typeface="+mn-ea"/>
                <a:cs typeface="+mn-cs"/>
              </a:defRPr>
            </a:lvl1pPr>
            <a:lvl2pPr algn="l" indent="0" lvl="1" marL="342900">
              <a:defRPr sz="1350">
                <a:solidFill>
                  <a:schemeClr val="tx1"/>
                </a:solidFill>
                <a:latin typeface="+mn-lt"/>
                <a:ea typeface="+mn-ea"/>
                <a:cs typeface="+mn-cs"/>
              </a:defRPr>
            </a:lvl2pPr>
            <a:lvl3pPr algn="l" indent="0" lvl="2" marL="685800">
              <a:defRPr sz="1350">
                <a:solidFill>
                  <a:schemeClr val="tx1"/>
                </a:solidFill>
                <a:latin typeface="+mn-lt"/>
                <a:ea typeface="+mn-ea"/>
                <a:cs typeface="+mn-cs"/>
              </a:defRPr>
            </a:lvl3pPr>
            <a:lvl4pPr algn="l" indent="0" lvl="3" marL="1028700">
              <a:defRPr sz="1350">
                <a:solidFill>
                  <a:schemeClr val="tx1"/>
                </a:solidFill>
                <a:latin typeface="+mn-lt"/>
                <a:ea typeface="+mn-ea"/>
                <a:cs typeface="+mn-cs"/>
              </a:defRPr>
            </a:lvl4pPr>
            <a:lvl5pPr algn="l" indent="0" lvl="4" marL="1371600">
              <a:defRPr sz="1350">
                <a:solidFill>
                  <a:schemeClr val="tx1"/>
                </a:solidFill>
                <a:latin typeface="+mn-lt"/>
                <a:ea typeface="+mn-ea"/>
                <a:cs typeface="+mn-cs"/>
              </a:defRPr>
            </a:lvl5pPr>
            <a:lvl6pPr algn="l" indent="0" lvl="5" marL="1714500">
              <a:defRPr sz="1350">
                <a:solidFill>
                  <a:schemeClr val="tx1"/>
                </a:solidFill>
                <a:latin typeface="+mn-lt"/>
                <a:ea typeface="+mn-ea"/>
                <a:cs typeface="+mn-cs"/>
              </a:defRPr>
            </a:lvl6pPr>
            <a:lvl7pPr algn="l" indent="0" lvl="6" marL="2057400">
              <a:defRPr sz="1350">
                <a:solidFill>
                  <a:schemeClr val="tx1"/>
                </a:solidFill>
                <a:latin typeface="+mn-lt"/>
                <a:ea typeface="+mn-ea"/>
                <a:cs typeface="+mn-cs"/>
              </a:defRPr>
            </a:lvl7pPr>
            <a:lvl8pPr algn="l" indent="0" lvl="7" marL="2400300">
              <a:defRPr sz="1350">
                <a:solidFill>
                  <a:schemeClr val="tx1"/>
                </a:solidFill>
                <a:latin typeface="+mn-lt"/>
                <a:ea typeface="+mn-ea"/>
                <a:cs typeface="+mn-cs"/>
              </a:defRPr>
            </a:lvl8pPr>
            <a:lvl9pPr algn="l" indent="0" lvl="8" marL="2743200">
              <a:defRPr sz="1350">
                <a:solidFill>
                  <a:schemeClr val="tx1"/>
                </a:solidFill>
                <a:latin typeface="+mn-lt"/>
                <a:ea typeface="+mn-ea"/>
                <a:cs typeface="+mn-cs"/>
              </a:defRPr>
            </a:lvl9pPr>
          </a:lstStyle>
          <a:p>
            <a:pPr indent="-285750" marL="285750">
              <a:buClr>
                <a:srgbClr val="0067B4"/>
              </a:buClr>
              <a:buSzPts val="1080"/>
              <a:buFont typeface="Century Gothic"/>
              <a:buChar char="►"/>
            </a:pPr>
            <a:r>
              <a:rPr sz="1400">
                <a:solidFill>
                  <a:srgbClr val="0000FF"/>
                </a:solidFill>
                <a:latin typeface="Arial"/>
                <a:ea typeface="Arial"/>
                <a:cs typeface="Arial"/>
              </a:rPr>
              <a:t>Институциональное усиление службы психологической поддержки, организация единого телефона доверия, разработка действенной программы помощи жертвам насилия и буллинга</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Трансформаия образовательной системы с учетом потребностей рынка труда</a:t>
            </a:r>
            <a:endParaRPr sz="1400">
              <a:solidFill>
                <a:srgbClr val="0000FF"/>
              </a:solidFill>
              <a:latin typeface="Arial"/>
              <a:ea typeface="Arial"/>
              <a:cs typeface="Arial"/>
            </a:endParaRPr>
          </a:p>
          <a:p>
            <a:pPr indent="-285750" marL="285750">
              <a:buClr>
                <a:srgbClr val="0067B4"/>
              </a:buClr>
              <a:buSzPts val="1080"/>
              <a:buFont typeface="Century Gothic"/>
              <a:buChar char="►"/>
            </a:pPr>
            <a:r>
              <a:rPr sz="1400">
                <a:solidFill>
                  <a:srgbClr val="0000FF"/>
                </a:solidFill>
                <a:latin typeface="Arial"/>
                <a:ea typeface="Arial"/>
                <a:cs typeface="Arial"/>
              </a:rPr>
              <a:t>Внедрение Единой добровольной накоительной системы «Келешек»</a:t>
            </a:r>
            <a:endParaRPr sz="1400">
              <a:solidFill>
                <a:srgbClr val="0000FF"/>
              </a:solidFill>
              <a:latin typeface="Arial"/>
              <a:ea typeface="Arial"/>
              <a:cs typeface="Arial"/>
            </a:endParaRPr>
          </a:p>
        </p:txBody>
      </p:sp>
      <p:pic>
        <p:nvPicPr>
          <p:cNvPr hidden="false" id="363" name="Picture 363"/>
          <p:cNvPicPr preferRelativeResize="true"/>
          <p:nvPr isPhoto="false"/>
        </p:nvPicPr>
        <p:blipFill>
          <a:blip r:embed="rId4"/>
          <a:srcRect b="8849" l="22915" r="26635" t="19698"/>
          <a:stretch/>
        </p:blipFill>
        <p:spPr>
          <a:xfrm flipH="false" flipV="false" rot="0">
            <a:off x="7546806" y="2036358"/>
            <a:ext cx="1305645" cy="1141294"/>
          </a:xfrm>
          <a:prstGeom prst="rect">
            <a:avLst/>
          </a:prstGeom>
          <a:ln>
            <a:noFill/>
          </a:ln>
        </p:spPr>
      </p:pic>
    </p:spTree>
  </p:cSld>
</p:sld>
</file>

<file path=ppt/slides/slide2.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25" name="GroupShape 25"/>
        <p:cNvGrpSpPr/>
        <p:nvPr isPhoto="false"/>
      </p:nvGrpSpPr>
      <p:grpSpPr>
        <a:xfrm flipH="false" flipV="false" rot="0">
          <a:off x="0" y="0"/>
          <a:ext cx="0" cy="0"/>
          <a:chOff x="0" y="0"/>
          <a:chExt cx="0" cy="0"/>
        </a:xfrm>
      </p:grpSpPr>
      <p:sp>
        <p:nvSpPr>
          <p:cNvPr hidden="false" id="26" name="Shape 26"/>
          <p:cNvSpPr txBox="false"/>
          <p:nvPr isPhoto="false"/>
        </p:nvSpPr>
        <p:spPr>
          <a:xfrm flipH="false" flipV="false" rot="0">
            <a:off x="1779614" y="786360"/>
            <a:ext cx="4471937" cy="333262"/>
          </a:xfrm>
          <a:prstGeom prst="rect">
            <a:avLst/>
          </a:prstGeom>
          <a:noFill/>
          <a:ln>
            <a:noFill/>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r>
              <a:rPr sz="1800">
                <a:solidFill>
                  <a:srgbClr val="0000FF"/>
                </a:solidFill>
                <a:latin typeface="Tahoma"/>
                <a:ea typeface="Tahoma"/>
                <a:cs typeface="Tahoma"/>
              </a:rPr>
              <a:t>с</a:t>
            </a:r>
            <a:r>
              <a:rPr sz="1800">
                <a:solidFill>
                  <a:srgbClr val="0000FF"/>
                </a:solidFill>
                <a:latin typeface="Tahoma"/>
                <a:ea typeface="Tahoma"/>
                <a:cs typeface="Tahoma"/>
              </a:rPr>
              <a:t> 2020 года заработная плата учителей </a:t>
            </a:r>
            <a:endParaRPr i="true" sz="1200">
              <a:solidFill>
                <a:srgbClr val="0000FF"/>
              </a:solidFill>
              <a:latin typeface="Tahoma"/>
              <a:ea typeface="Tahoma"/>
              <a:cs typeface="Tahoma"/>
            </a:endParaRPr>
          </a:p>
        </p:txBody>
      </p:sp>
      <p:sp>
        <p:nvSpPr>
          <p:cNvPr hidden="false" id="27" name="Shape 27"/>
          <p:cNvSpPr txBox="true"/>
          <p:nvPr isPhoto="false"/>
        </p:nvSpPr>
        <p:spPr>
          <a:xfrm flipH="false" flipV="false" rot="0">
            <a:off x="205043" y="112937"/>
            <a:ext cx="7931762"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Меры, направленные на повышение качества жизни граждан</a:t>
            </a:r>
            <a:endParaRPr b="true" sz="1800">
              <a:solidFill>
                <a:srgbClr val="009999"/>
              </a:solidFill>
              <a:latin typeface="Tahoma"/>
              <a:ea typeface="Tahoma"/>
              <a:cs typeface="Tahoma"/>
            </a:endParaRPr>
          </a:p>
        </p:txBody>
      </p:sp>
      <p:sp>
        <p:nvSpPr>
          <p:cNvPr hidden="false" id="28" name="Shape 28"/>
          <p:cNvSpPr txBox="false"/>
          <p:nvPr isPhoto="false"/>
        </p:nvSpPr>
        <p:spPr>
          <a:xfrm flipH="false" flipV="false" rot="0">
            <a:off x="1815187" y="1479699"/>
            <a:ext cx="2962835" cy="333263"/>
          </a:xfrm>
          <a:prstGeom prst="rect">
            <a:avLst/>
          </a:prstGeom>
          <a:noFill/>
          <a:ln>
            <a:noFill/>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r>
              <a:rPr sz="1800">
                <a:solidFill>
                  <a:srgbClr val="0000FF"/>
                </a:solidFill>
                <a:latin typeface="Tahoma"/>
                <a:ea typeface="Tahoma"/>
                <a:cs typeface="Tahoma"/>
              </a:rPr>
              <a:t>заработная плата врачей </a:t>
            </a:r>
            <a:endParaRPr i="true" sz="1200">
              <a:solidFill>
                <a:srgbClr val="0000FF"/>
              </a:solidFill>
              <a:latin typeface="Tahoma"/>
              <a:ea typeface="Tahoma"/>
              <a:cs typeface="Tahoma"/>
            </a:endParaRPr>
          </a:p>
        </p:txBody>
      </p:sp>
      <p:sp>
        <p:nvSpPr>
          <p:cNvPr hidden="false" id="29" name="Shape 29"/>
          <p:cNvSpPr txBox="false"/>
          <p:nvPr isPhoto="false"/>
        </p:nvSpPr>
        <p:spPr>
          <a:xfrm flipH="false" flipV="false" rot="0">
            <a:off x="6251551" y="799322"/>
            <a:ext cx="788034" cy="307340"/>
          </a:xfrm>
          <a:prstGeom prst="rightArrow">
            <a:avLst/>
          </a:prstGeom>
          <a:no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30" name="Shape 30"/>
          <p:cNvSpPr txBox="false"/>
          <p:nvPr isPhoto="false"/>
        </p:nvSpPr>
        <p:spPr>
          <a:xfrm flipH="false" flipV="false" rot="0">
            <a:off x="4878966" y="1521167"/>
            <a:ext cx="788034" cy="307339"/>
          </a:xfrm>
          <a:prstGeom prst="rightArrow">
            <a:avLst/>
          </a:prstGeom>
          <a:no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31" name="Shape 31"/>
          <p:cNvSpPr txBox="false"/>
          <p:nvPr isPhoto="false"/>
        </p:nvSpPr>
        <p:spPr>
          <a:xfrm flipH="false" flipV="false" rot="0">
            <a:off x="1815187" y="2200653"/>
            <a:ext cx="3730851" cy="610262"/>
          </a:xfrm>
          <a:prstGeom prst="rect">
            <a:avLst/>
          </a:prstGeom>
          <a:noFill/>
          <a:ln>
            <a:noFill/>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r>
              <a:rPr sz="1800">
                <a:solidFill>
                  <a:srgbClr val="0000FF"/>
                </a:solidFill>
                <a:latin typeface="Tahoma"/>
                <a:ea typeface="Tahoma"/>
                <a:cs typeface="Tahoma"/>
              </a:rPr>
              <a:t>возможность использования части пенсионных накоплений</a:t>
            </a:r>
            <a:endParaRPr i="true" sz="1200">
              <a:solidFill>
                <a:srgbClr val="0000FF"/>
              </a:solidFill>
              <a:latin typeface="Tahoma"/>
              <a:ea typeface="Tahoma"/>
              <a:cs typeface="Tahoma"/>
            </a:endParaRPr>
          </a:p>
        </p:txBody>
      </p:sp>
      <p:sp>
        <p:nvSpPr>
          <p:cNvPr hidden="false" id="32" name="Shape 32"/>
          <p:cNvSpPr txBox="false"/>
          <p:nvPr isPhoto="false"/>
        </p:nvSpPr>
        <p:spPr>
          <a:xfrm flipH="false" flipV="false" rot="0">
            <a:off x="5546038" y="2358503"/>
            <a:ext cx="788034" cy="307339"/>
          </a:xfrm>
          <a:prstGeom prst="rightArrow">
            <a:avLst/>
          </a:prstGeom>
          <a:no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33" name="Shape 33"/>
          <p:cNvSpPr txBox="false"/>
          <p:nvPr isPhoto="false"/>
        </p:nvSpPr>
        <p:spPr>
          <a:xfrm flipH="false" flipV="false" rot="0">
            <a:off x="205043" y="3044394"/>
            <a:ext cx="2036061" cy="1825979"/>
          </a:xfrm>
          <a:prstGeom prst="rect">
            <a:avLst/>
          </a:prstGeom>
          <a:solidFill>
            <a:schemeClr val="accent4">
              <a:lumMod val="20000"/>
              <a:lumOff val="80000"/>
            </a:schemeClr>
          </a:solidFill>
          <a:ln w="9525">
            <a:solidFill>
              <a:srgbClr val="FFC000"/>
            </a:solidFill>
            <a:prstDash val="solid"/>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endParaRPr sz="1800">
              <a:solidFill>
                <a:srgbClr val="0000FF"/>
              </a:solidFill>
              <a:latin typeface="Arial"/>
              <a:ea typeface="Arial"/>
              <a:cs typeface="Arial"/>
            </a:endParaRPr>
          </a:p>
          <a:p>
            <a:pPr algn="ctr"/>
            <a:endParaRPr sz="1800">
              <a:solidFill>
                <a:srgbClr val="0000FF"/>
              </a:solidFill>
              <a:latin typeface="Arial"/>
              <a:ea typeface="Arial"/>
              <a:cs typeface="Arial"/>
            </a:endParaRPr>
          </a:p>
          <a:p>
            <a:pPr algn="ctr"/>
            <a:r>
              <a:rPr sz="1600">
                <a:solidFill>
                  <a:srgbClr val="0000FF"/>
                </a:solidFill>
                <a:latin typeface="Arial"/>
                <a:ea typeface="Arial"/>
                <a:cs typeface="Arial"/>
              </a:rPr>
              <a:t>«Комфортная школа»</a:t>
            </a:r>
            <a:endParaRPr sz="1600">
              <a:solidFill>
                <a:srgbClr val="0000FF"/>
              </a:solidFill>
              <a:latin typeface="Arial"/>
              <a:ea typeface="Arial"/>
              <a:cs typeface="Arial"/>
            </a:endParaRPr>
          </a:p>
          <a:p>
            <a:pPr algn="ctr"/>
            <a:r>
              <a:rPr b="true" sz="2000">
                <a:solidFill>
                  <a:srgbClr val="009999"/>
                </a:solidFill>
                <a:latin typeface="Arial"/>
                <a:ea typeface="Arial"/>
                <a:cs typeface="Arial"/>
              </a:rPr>
              <a:t>около 400 </a:t>
            </a:r>
            <a:r>
              <a:rPr b="true" sz="2000">
                <a:solidFill>
                  <a:srgbClr val="009999"/>
                </a:solidFill>
                <a:latin typeface="Arial"/>
                <a:ea typeface="Arial"/>
                <a:cs typeface="Arial"/>
              </a:rPr>
              <a:t>школ</a:t>
            </a:r>
            <a:endParaRPr b="true" sz="2000">
              <a:solidFill>
                <a:srgbClr val="009999"/>
              </a:solidFill>
              <a:latin typeface="Arial"/>
              <a:ea typeface="Arial"/>
              <a:cs typeface="Arial"/>
            </a:endParaRPr>
          </a:p>
          <a:p>
            <a:pPr algn="ctr"/>
            <a:endParaRPr i="true" sz="700">
              <a:solidFill>
                <a:srgbClr val="4FADB5"/>
              </a:solidFill>
              <a:latin typeface="Arial"/>
              <a:ea typeface="Arial"/>
              <a:cs typeface="Arial"/>
            </a:endParaRPr>
          </a:p>
        </p:txBody>
      </p:sp>
      <p:sp>
        <p:nvSpPr>
          <p:cNvPr hidden="false" id="34" name="Shape 34"/>
          <p:cNvSpPr txBox="false"/>
          <p:nvPr isPhoto="false"/>
        </p:nvSpPr>
        <p:spPr>
          <a:xfrm flipH="false" flipV="false" rot="0">
            <a:off x="2418522" y="3044394"/>
            <a:ext cx="1989312" cy="1902924"/>
          </a:xfrm>
          <a:prstGeom prst="rect">
            <a:avLst/>
          </a:prstGeom>
          <a:solidFill>
            <a:schemeClr val="accent3">
              <a:lumMod val="20000"/>
              <a:lumOff val="80000"/>
            </a:schemeClr>
          </a:solidFill>
          <a:ln w="9525">
            <a:solidFill>
              <a:srgbClr val="FFC000"/>
            </a:solidFill>
            <a:prstDash val="solid"/>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endParaRPr b="true" sz="2400">
              <a:solidFill>
                <a:srgbClr val="4FADB5"/>
              </a:solidFill>
              <a:latin typeface="Arial"/>
              <a:ea typeface="Arial"/>
              <a:cs typeface="Arial"/>
            </a:endParaRPr>
          </a:p>
          <a:p>
            <a:pPr algn="ctr"/>
            <a:endParaRPr b="true" sz="300">
              <a:solidFill>
                <a:srgbClr val="4FADB5"/>
              </a:solidFill>
              <a:latin typeface="Arial"/>
              <a:ea typeface="Arial"/>
              <a:cs typeface="Arial"/>
            </a:endParaRPr>
          </a:p>
          <a:p>
            <a:pPr algn="ctr"/>
            <a:endParaRPr b="true" sz="500">
              <a:solidFill>
                <a:srgbClr val="4FADB5"/>
              </a:solidFill>
              <a:latin typeface="Arial"/>
              <a:ea typeface="Arial"/>
              <a:cs typeface="Arial"/>
            </a:endParaRPr>
          </a:p>
          <a:p>
            <a:pPr algn="ctr"/>
            <a:r>
              <a:rPr b="true" sz="2000">
                <a:solidFill>
                  <a:srgbClr val="009999"/>
                </a:solidFill>
                <a:latin typeface="Arial"/>
                <a:ea typeface="Arial"/>
                <a:cs typeface="Arial"/>
              </a:rPr>
              <a:t>более 300 объектов</a:t>
            </a:r>
            <a:endParaRPr b="true" sz="2000">
              <a:solidFill>
                <a:srgbClr val="009999"/>
              </a:solidFill>
              <a:latin typeface="Arial"/>
              <a:ea typeface="Arial"/>
              <a:cs typeface="Arial"/>
            </a:endParaRPr>
          </a:p>
          <a:p>
            <a:pPr algn="ctr"/>
            <a:r>
              <a:rPr sz="1600">
                <a:solidFill>
                  <a:srgbClr val="0000FF"/>
                </a:solidFill>
                <a:latin typeface="Arial"/>
                <a:ea typeface="Arial"/>
                <a:cs typeface="Arial"/>
              </a:rPr>
              <a:t>в сельской местности</a:t>
            </a:r>
            <a:endParaRPr sz="1600">
              <a:solidFill>
                <a:srgbClr val="0000FF"/>
              </a:solidFill>
              <a:latin typeface="Arial"/>
              <a:ea typeface="Arial"/>
              <a:cs typeface="Arial"/>
            </a:endParaRPr>
          </a:p>
          <a:p>
            <a:pPr algn="ctr"/>
            <a:endParaRPr i="true" sz="1600">
              <a:solidFill>
                <a:srgbClr val="0000FF"/>
              </a:solidFill>
              <a:latin typeface="Arial"/>
              <a:ea typeface="Arial"/>
              <a:cs typeface="Arial"/>
            </a:endParaRPr>
          </a:p>
        </p:txBody>
      </p:sp>
      <p:sp>
        <p:nvSpPr>
          <p:cNvPr hidden="false" id="35" name="Shape 35"/>
          <p:cNvSpPr txBox="false"/>
          <p:nvPr isPhoto="false"/>
        </p:nvSpPr>
        <p:spPr>
          <a:xfrm flipH="false" flipV="false" rot="0">
            <a:off x="4585252" y="3044394"/>
            <a:ext cx="2163499" cy="1964478"/>
          </a:xfrm>
          <a:prstGeom prst="rect">
            <a:avLst/>
          </a:prstGeom>
          <a:solidFill>
            <a:schemeClr val="accent6">
              <a:lumMod val="20000"/>
              <a:lumOff val="80000"/>
            </a:schemeClr>
          </a:solidFill>
          <a:ln w="9525">
            <a:solidFill>
              <a:srgbClr val="FFC000"/>
            </a:solidFill>
            <a:prstDash val="solid"/>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endParaRPr b="true" sz="2400">
              <a:solidFill>
                <a:srgbClr val="4FADB5"/>
              </a:solidFill>
              <a:latin typeface="Arial"/>
              <a:ea typeface="Arial"/>
              <a:cs typeface="Arial"/>
            </a:endParaRPr>
          </a:p>
          <a:p>
            <a:pPr algn="ctr"/>
            <a:endParaRPr b="true" sz="500">
              <a:solidFill>
                <a:srgbClr val="4FADB5"/>
              </a:solidFill>
              <a:latin typeface="Arial"/>
              <a:ea typeface="Arial"/>
              <a:cs typeface="Arial"/>
            </a:endParaRPr>
          </a:p>
          <a:p>
            <a:pPr algn="ctr"/>
            <a:r>
              <a:rPr b="true" sz="2000">
                <a:solidFill>
                  <a:srgbClr val="009999"/>
                </a:solidFill>
                <a:latin typeface="Arial"/>
                <a:ea typeface="Arial"/>
                <a:cs typeface="Arial"/>
              </a:rPr>
              <a:t>«Нацфонд – детям»</a:t>
            </a:r>
            <a:endParaRPr b="true" sz="2000">
              <a:solidFill>
                <a:srgbClr val="009999"/>
              </a:solidFill>
              <a:latin typeface="Arial"/>
              <a:ea typeface="Arial"/>
              <a:cs typeface="Arial"/>
            </a:endParaRPr>
          </a:p>
          <a:p>
            <a:pPr algn="ctr"/>
            <a:r>
              <a:rPr sz="1600">
                <a:solidFill>
                  <a:srgbClr val="0000FF"/>
                </a:solidFill>
                <a:latin typeface="Arial"/>
                <a:ea typeface="Arial"/>
                <a:cs typeface="Arial"/>
              </a:rPr>
              <a:t>с 1 января 2024 года поступление средств на счета детей </a:t>
            </a:r>
            <a:r>
              <a:rPr sz="1800">
                <a:solidFill>
                  <a:srgbClr val="0000FF"/>
                </a:solidFill>
                <a:latin typeface="Arial"/>
                <a:ea typeface="Arial"/>
                <a:cs typeface="Arial"/>
              </a:rPr>
              <a:t> </a:t>
            </a:r>
            <a:endParaRPr sz="1800">
              <a:solidFill>
                <a:srgbClr val="0000FF"/>
              </a:solidFill>
              <a:latin typeface="Arial"/>
              <a:ea typeface="Arial"/>
              <a:cs typeface="Arial"/>
            </a:endParaRPr>
          </a:p>
          <a:p>
            <a:pPr algn="ctr"/>
            <a:endParaRPr sz="500">
              <a:solidFill>
                <a:srgbClr val="0000FF"/>
              </a:solidFill>
              <a:latin typeface="Arial"/>
              <a:ea typeface="Arial"/>
              <a:cs typeface="Arial"/>
            </a:endParaRPr>
          </a:p>
        </p:txBody>
      </p:sp>
      <p:sp>
        <p:nvSpPr>
          <p:cNvPr hidden="false" id="36" name="Shape 36"/>
          <p:cNvSpPr txBox="false"/>
          <p:nvPr isPhoto="false"/>
        </p:nvSpPr>
        <p:spPr>
          <a:xfrm flipH="false" flipV="false" rot="0">
            <a:off x="6921552" y="3046265"/>
            <a:ext cx="1928190" cy="1995255"/>
          </a:xfrm>
          <a:prstGeom prst="rect">
            <a:avLst/>
          </a:prstGeom>
          <a:solidFill>
            <a:schemeClr val="accent1">
              <a:lumMod val="20000"/>
              <a:lumOff val="80000"/>
            </a:schemeClr>
          </a:solidFill>
          <a:ln w="9525">
            <a:solidFill>
              <a:srgbClr val="FFC000"/>
            </a:solidFill>
            <a:prstDash val="solid"/>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endParaRPr sz="1800">
              <a:solidFill>
                <a:srgbClr val="0000FF"/>
              </a:solidFill>
              <a:latin typeface="Arial"/>
              <a:ea typeface="Arial"/>
              <a:cs typeface="Arial"/>
            </a:endParaRPr>
          </a:p>
          <a:p>
            <a:pPr algn="ctr"/>
            <a:endParaRPr sz="1800">
              <a:solidFill>
                <a:srgbClr val="0000FF"/>
              </a:solidFill>
              <a:latin typeface="Arial"/>
              <a:ea typeface="Arial"/>
              <a:cs typeface="Arial"/>
            </a:endParaRPr>
          </a:p>
          <a:p>
            <a:pPr algn="ctr"/>
            <a:r>
              <a:rPr sz="1600">
                <a:solidFill>
                  <a:srgbClr val="0000FF"/>
                </a:solidFill>
                <a:latin typeface="Arial"/>
                <a:ea typeface="Arial"/>
                <a:cs typeface="Arial"/>
              </a:rPr>
              <a:t>возвращено</a:t>
            </a:r>
            <a:endParaRPr sz="1600">
              <a:solidFill>
                <a:srgbClr val="0000FF"/>
              </a:solidFill>
              <a:latin typeface="Arial"/>
              <a:ea typeface="Arial"/>
              <a:cs typeface="Arial"/>
            </a:endParaRPr>
          </a:p>
          <a:p>
            <a:pPr algn="ctr"/>
            <a:r>
              <a:rPr b="true" sz="2000">
                <a:solidFill>
                  <a:srgbClr val="009999"/>
                </a:solidFill>
                <a:latin typeface="Arial"/>
                <a:ea typeface="Arial"/>
                <a:cs typeface="Arial"/>
              </a:rPr>
              <a:t>8 </a:t>
            </a:r>
            <a:r>
              <a:rPr b="true" sz="2000">
                <a:solidFill>
                  <a:srgbClr val="009999"/>
                </a:solidFill>
                <a:latin typeface="Arial"/>
                <a:ea typeface="Arial"/>
                <a:cs typeface="Arial"/>
              </a:rPr>
              <a:t>млн.га</a:t>
            </a:r>
            <a:r>
              <a:rPr b="true" sz="2000">
                <a:solidFill>
                  <a:srgbClr val="009999"/>
                </a:solidFill>
                <a:latin typeface="Arial"/>
                <a:ea typeface="Arial"/>
                <a:cs typeface="Arial"/>
              </a:rPr>
              <a:t>.</a:t>
            </a:r>
            <a:endParaRPr sz="2000">
              <a:solidFill>
                <a:srgbClr val="009999"/>
              </a:solidFill>
              <a:latin typeface="Arial"/>
              <a:ea typeface="Arial"/>
              <a:cs typeface="Arial"/>
            </a:endParaRPr>
          </a:p>
          <a:p>
            <a:pPr algn="ctr"/>
            <a:r>
              <a:rPr sz="1800">
                <a:solidFill>
                  <a:srgbClr val="0000FF"/>
                </a:solidFill>
                <a:latin typeface="Arial"/>
                <a:ea typeface="Arial"/>
                <a:cs typeface="Arial"/>
              </a:rPr>
              <a:t> </a:t>
            </a:r>
            <a:r>
              <a:rPr sz="1600">
                <a:solidFill>
                  <a:srgbClr val="0000FF"/>
                </a:solidFill>
                <a:latin typeface="Arial"/>
                <a:ea typeface="Arial"/>
                <a:cs typeface="Arial"/>
              </a:rPr>
              <a:t>неиспользуемых </a:t>
            </a:r>
            <a:r>
              <a:rPr sz="1600">
                <a:solidFill>
                  <a:srgbClr val="0000FF"/>
                </a:solidFill>
                <a:latin typeface="Arial"/>
                <a:ea typeface="Arial"/>
                <a:cs typeface="Arial"/>
              </a:rPr>
              <a:t>или незаконно </a:t>
            </a:r>
            <a:r>
              <a:rPr sz="1600">
                <a:solidFill>
                  <a:srgbClr val="0000FF"/>
                </a:solidFill>
                <a:latin typeface="Arial"/>
                <a:ea typeface="Arial"/>
                <a:cs typeface="Arial"/>
              </a:rPr>
              <a:t>выданных земель</a:t>
            </a:r>
            <a:endParaRPr sz="1600">
              <a:solidFill>
                <a:srgbClr val="0000FF"/>
              </a:solidFill>
              <a:latin typeface="Arial"/>
              <a:ea typeface="Arial"/>
              <a:cs typeface="Arial"/>
            </a:endParaRPr>
          </a:p>
        </p:txBody>
      </p:sp>
      <p:sp>
        <p:nvSpPr>
          <p:cNvPr hidden="false" id="37" name="Shape 37"/>
          <p:cNvSpPr txBox="false"/>
          <p:nvPr isPhoto="false"/>
        </p:nvSpPr>
        <p:spPr>
          <a:xfrm flipH="false" flipV="false" rot="0">
            <a:off x="7221642" y="681628"/>
            <a:ext cx="1581719" cy="551545"/>
          </a:xfrm>
          <a:prstGeom prst="roundRect">
            <a:avLst/>
          </a:prstGeom>
          <a:solidFill>
            <a:srgbClr val="BDEEFF"/>
          </a:solidFill>
        </p:spPr>
        <p:style>
          <a:lnRef idx="2">
            <a:schemeClr val="accent1">
              <a:shade val="50000"/>
            </a:schemeClr>
          </a:lnRef>
          <a:fillRef idx="0"/>
          <a:effectRef idx="0"/>
          <a:fontRef idx="none"/>
        </p:style>
        <p:txBody>
          <a:bodyPr anchor="ctr" bIns="45720" lIns="91440" rIns="91440" tIns="45720"/>
          <a:p>
            <a:pPr algn="ctr" indent="0" marL="0"/>
            <a:r>
              <a:rPr b="true" sz="2400">
                <a:solidFill>
                  <a:srgbClr val="009999"/>
                </a:solidFill>
                <a:latin typeface="Tahoma"/>
                <a:ea typeface="Tahoma"/>
                <a:cs typeface="Tahoma"/>
              </a:rPr>
              <a:t>+2 </a:t>
            </a:r>
            <a:r>
              <a:rPr b="true" sz="2400">
                <a:solidFill>
                  <a:srgbClr val="009999"/>
                </a:solidFill>
                <a:latin typeface="Tahoma"/>
                <a:ea typeface="Tahoma"/>
                <a:cs typeface="Tahoma"/>
              </a:rPr>
              <a:t>раза</a:t>
            </a:r>
            <a:endParaRPr b="true" sz="2400">
              <a:solidFill>
                <a:srgbClr val="009999"/>
              </a:solidFill>
              <a:latin typeface="Tahoma"/>
              <a:ea typeface="Tahoma"/>
              <a:cs typeface="Tahoma"/>
            </a:endParaRPr>
          </a:p>
        </p:txBody>
      </p:sp>
      <p:pic>
        <p:nvPicPr>
          <p:cNvPr hidden="false" id="39" name="Picture 39"/>
          <p:cNvPicPr preferRelativeResize="true"/>
          <p:nvPr isPhoto="false"/>
        </p:nvPicPr>
        <p:blipFill>
          <a:blip r:embed="rId1"/>
          <a:stretch/>
        </p:blipFill>
        <p:spPr>
          <a:xfrm flipH="false" flipV="false" rot="0">
            <a:off x="1064721" y="698818"/>
            <a:ext cx="620395" cy="620395"/>
          </a:xfrm>
          <a:prstGeom prst="rect">
            <a:avLst/>
          </a:prstGeom>
        </p:spPr>
      </p:pic>
      <p:sp>
        <p:nvSpPr>
          <p:cNvPr hidden="false" id="40" name="Shape 40"/>
          <p:cNvSpPr txBox="false"/>
          <p:nvPr isPhoto="false"/>
        </p:nvSpPr>
        <p:spPr>
          <a:xfrm flipH="false" flipV="false" rot="0">
            <a:off x="5817056" y="1325624"/>
            <a:ext cx="2982388" cy="716881"/>
          </a:xfrm>
          <a:prstGeom prst="roundRect">
            <a:avLst/>
          </a:prstGeom>
          <a:solidFill>
            <a:srgbClr val="BDEEFF"/>
          </a:solidFill>
        </p:spPr>
        <p:style>
          <a:lnRef idx="2">
            <a:schemeClr val="accent1">
              <a:shade val="50000"/>
            </a:schemeClr>
          </a:lnRef>
          <a:fillRef idx="0"/>
          <a:effectRef idx="0"/>
          <a:fontRef idx="none"/>
        </p:style>
        <p:txBody>
          <a:bodyPr anchor="ctr" bIns="45720" lIns="91440" rIns="91440" tIns="45720"/>
          <a:p>
            <a:pPr algn="ctr" indent="0" marL="0"/>
            <a:endParaRPr b="true" sz="2000">
              <a:solidFill>
                <a:srgbClr val="009999"/>
              </a:solidFill>
              <a:latin typeface="Tahoma"/>
              <a:ea typeface="Tahoma"/>
              <a:cs typeface="Tahoma"/>
            </a:endParaRPr>
          </a:p>
          <a:p>
            <a:pPr algn="ctr" indent="0" marL="0"/>
            <a:r>
              <a:rPr b="true" sz="2000">
                <a:solidFill>
                  <a:srgbClr val="009999"/>
                </a:solidFill>
                <a:latin typeface="Tahoma"/>
                <a:ea typeface="Tahoma"/>
                <a:cs typeface="Tahoma"/>
              </a:rPr>
              <a:t>Выше </a:t>
            </a:r>
            <a:r>
              <a:rPr b="true" sz="2000">
                <a:solidFill>
                  <a:srgbClr val="009999"/>
                </a:solidFill>
                <a:latin typeface="Tahoma"/>
                <a:ea typeface="Tahoma"/>
                <a:cs typeface="Tahoma"/>
              </a:rPr>
              <a:t>средней </a:t>
            </a:r>
            <a:r>
              <a:rPr b="true" sz="2000">
                <a:solidFill>
                  <a:srgbClr val="009999"/>
                </a:solidFill>
                <a:latin typeface="Tahoma"/>
                <a:ea typeface="Tahoma"/>
                <a:cs typeface="Tahoma"/>
              </a:rPr>
              <a:t>зарплаты по стране</a:t>
            </a:r>
            <a:endParaRPr b="true" sz="2000">
              <a:solidFill>
                <a:srgbClr val="009999"/>
              </a:solidFill>
              <a:latin typeface="Tahoma"/>
              <a:ea typeface="Tahoma"/>
              <a:cs typeface="Tahoma"/>
            </a:endParaRPr>
          </a:p>
          <a:p>
            <a:pPr algn="ctr" indent="0" marL="0"/>
            <a:r>
              <a:rPr b="true" sz="2000">
                <a:solidFill>
                  <a:srgbClr val="009999"/>
                </a:solidFill>
                <a:latin typeface="Tahoma"/>
                <a:ea typeface="Tahoma"/>
                <a:cs typeface="Tahoma"/>
              </a:rPr>
              <a:t> </a:t>
            </a:r>
            <a:endParaRPr b="true" sz="2000">
              <a:solidFill>
                <a:srgbClr val="009999"/>
              </a:solidFill>
              <a:latin typeface="Tahoma"/>
              <a:ea typeface="Tahoma"/>
              <a:cs typeface="Tahoma"/>
            </a:endParaRPr>
          </a:p>
        </p:txBody>
      </p:sp>
      <p:pic>
        <p:nvPicPr>
          <p:cNvPr hidden="false" id="42" name="Picture 42"/>
          <p:cNvPicPr preferRelativeResize="true"/>
          <p:nvPr isPhoto="false"/>
        </p:nvPicPr>
        <p:blipFill>
          <a:blip r:embed="rId2"/>
          <a:stretch/>
        </p:blipFill>
        <p:spPr>
          <a:xfrm flipH="false" flipV="false" rot="0">
            <a:off x="1064721" y="1448935"/>
            <a:ext cx="658495" cy="606100"/>
          </a:xfrm>
          <a:prstGeom prst="rect">
            <a:avLst/>
          </a:prstGeom>
        </p:spPr>
      </p:pic>
      <p:sp>
        <p:nvSpPr>
          <p:cNvPr hidden="false" id="43" name="Shape 43"/>
          <p:cNvSpPr txBox="false"/>
          <p:nvPr isPhoto="false"/>
        </p:nvSpPr>
        <p:spPr>
          <a:xfrm flipH="false" flipV="false" rot="0">
            <a:off x="6665844" y="2136152"/>
            <a:ext cx="2133600" cy="716882"/>
          </a:xfrm>
          <a:prstGeom prst="roundRect">
            <a:avLst/>
          </a:prstGeom>
          <a:solidFill>
            <a:srgbClr val="BDEEFF"/>
          </a:solidFill>
        </p:spPr>
        <p:style>
          <a:lnRef idx="2">
            <a:schemeClr val="accent1">
              <a:shade val="50000"/>
            </a:schemeClr>
          </a:lnRef>
          <a:fillRef idx="0"/>
          <a:effectRef idx="0"/>
          <a:fontRef idx="none"/>
        </p:style>
        <p:txBody>
          <a:bodyPr anchor="ctr" bIns="45720" lIns="91440" rIns="91440" tIns="45720"/>
          <a:p>
            <a:pPr algn="ctr" indent="0" marL="0"/>
            <a:endParaRPr b="true" sz="2000">
              <a:solidFill>
                <a:srgbClr val="009999"/>
              </a:solidFill>
              <a:latin typeface="Tahoma"/>
              <a:ea typeface="Tahoma"/>
              <a:cs typeface="Tahoma"/>
            </a:endParaRPr>
          </a:p>
          <a:p>
            <a:pPr algn="ctr" indent="0" marL="0"/>
            <a:r>
              <a:rPr b="true" sz="2000">
                <a:solidFill>
                  <a:srgbClr val="009999"/>
                </a:solidFill>
                <a:latin typeface="Tahoma"/>
                <a:ea typeface="Tahoma"/>
                <a:cs typeface="Tahoma"/>
              </a:rPr>
              <a:t>около 1 млн. граждан</a:t>
            </a:r>
            <a:endParaRPr b="true" sz="2000">
              <a:solidFill>
                <a:srgbClr val="009999"/>
              </a:solidFill>
              <a:latin typeface="Tahoma"/>
              <a:ea typeface="Tahoma"/>
              <a:cs typeface="Tahoma"/>
            </a:endParaRPr>
          </a:p>
          <a:p>
            <a:pPr algn="ctr" indent="0" marL="0"/>
            <a:r>
              <a:rPr b="true" sz="2000">
                <a:solidFill>
                  <a:srgbClr val="009999"/>
                </a:solidFill>
                <a:latin typeface="Tahoma"/>
                <a:ea typeface="Tahoma"/>
                <a:cs typeface="Tahoma"/>
              </a:rPr>
              <a:t> </a:t>
            </a:r>
            <a:endParaRPr b="true" sz="2000">
              <a:solidFill>
                <a:srgbClr val="009999"/>
              </a:solidFill>
              <a:latin typeface="Tahoma"/>
              <a:ea typeface="Tahoma"/>
              <a:cs typeface="Tahoma"/>
            </a:endParaRPr>
          </a:p>
        </p:txBody>
      </p:sp>
      <p:pic>
        <p:nvPicPr>
          <p:cNvPr hidden="false" id="45" name="Picture 45"/>
          <p:cNvPicPr preferRelativeResize="true"/>
          <p:nvPr isPhoto="false"/>
        </p:nvPicPr>
        <p:blipFill>
          <a:blip r:embed="rId3"/>
          <a:stretch/>
        </p:blipFill>
        <p:spPr>
          <a:xfrm flipH="false" flipV="false" rot="0">
            <a:off x="1081555" y="2171774"/>
            <a:ext cx="713105" cy="668020"/>
          </a:xfrm>
          <a:prstGeom prst="rect">
            <a:avLst/>
          </a:prstGeom>
        </p:spPr>
      </p:pic>
      <p:pic>
        <p:nvPicPr>
          <p:cNvPr hidden="false" id="47" name="Picture 47"/>
          <p:cNvPicPr preferRelativeResize="true"/>
          <p:nvPr isPhoto="false"/>
        </p:nvPicPr>
        <p:blipFill>
          <a:blip r:embed="rId4"/>
          <a:srcRect b="0" l="13500" r="10217" t="0"/>
          <a:stretch/>
        </p:blipFill>
        <p:spPr>
          <a:xfrm flipH="false" flipV="false" rot="0">
            <a:off x="1228114" y="2288841"/>
            <a:ext cx="420160" cy="439585"/>
          </a:xfrm>
          <a:prstGeom prst="rect">
            <a:avLst/>
          </a:prstGeom>
          <a:ln>
            <a:noFill/>
          </a:ln>
        </p:spPr>
      </p:pic>
      <p:grpSp>
        <p:nvGrpSpPr>
          <p:cNvPr hidden="false" id="48" name="Shape 48"/>
          <p:cNvGrpSpPr/>
          <p:nvPr isPhoto="false"/>
        </p:nvGrpSpPr>
        <p:grpSpPr>
          <a:xfrm flipH="false" flipV="false" rot="0">
            <a:off x="961904" y="2988570"/>
            <a:ext cx="522337" cy="450575"/>
            <a:chOff x="0" y="0"/>
            <a:chExt cx="522337" cy="450575"/>
          </a:xfrm>
        </p:grpSpPr>
        <p:sp>
          <p:nvSpPr>
            <p:cNvPr hidden="false" id="49" name="Shape 49"/>
            <p:cNvSpPr txBox="false"/>
            <p:nvPr isPhoto="false"/>
          </p:nvSpPr>
          <p:spPr>
            <a:xfrm flipH="false" flipV="false" rot="0">
              <a:off x="0" y="0"/>
              <a:ext cx="522337" cy="450575"/>
            </a:xfrm>
            <a:prstGeom prst="ellipse">
              <a:avLst/>
            </a:prstGeom>
            <a:solidFill>
              <a:srgbClr val="FFFFFF"/>
            </a:solidFill>
            <a:ln w="28575">
              <a:solidFill>
                <a:srgbClr val="0160B7"/>
              </a:solidFill>
              <a:prstDash val="solid"/>
            </a:ln>
          </p:spPr>
          <p:txBody>
            <a:bodyPr anchor="ctr" bIns="45720" lIns="91440" rIns="91440" tIns="45720"/>
            <a:p>
              <a:pPr algn="l" indent="0" marL="0"/>
              <a:endParaRPr sz="1350">
                <a:solidFill>
                  <a:schemeClr val="tx1"/>
                </a:solidFill>
                <a:latin typeface="+mn-lt"/>
                <a:ea typeface="+mn-ea"/>
                <a:cs typeface="+mn-cs"/>
              </a:endParaRPr>
            </a:p>
          </p:txBody>
        </p:sp>
        <p:pic>
          <p:nvPicPr>
            <p:cNvPr hidden="false" id="51" name="Picture 51"/>
            <p:cNvPicPr preferRelativeResize="true"/>
            <p:nvPr isPhoto="false"/>
          </p:nvPicPr>
          <p:blipFill>
            <a:blip r:embed="rId5"/>
            <a:stretch/>
          </p:blipFill>
          <p:spPr>
            <a:xfrm flipH="false" flipV="false" rot="0">
              <a:off x="77046" y="47324"/>
              <a:ext cx="368242" cy="318475"/>
            </a:xfrm>
            <a:prstGeom prst="rect">
              <a:avLst/>
            </a:prstGeom>
          </p:spPr>
        </p:pic>
      </p:grpSp>
      <p:sp>
        <p:nvSpPr>
          <p:cNvPr hidden="false" id="52" name="Shape 52"/>
          <p:cNvSpPr txBox="false"/>
          <p:nvPr isPhoto="false"/>
        </p:nvSpPr>
        <p:spPr>
          <a:xfrm flipH="false" flipV="false" rot="0">
            <a:off x="3156712" y="2985601"/>
            <a:ext cx="480426" cy="450575"/>
          </a:xfrm>
          <a:prstGeom prst="ellipse">
            <a:avLst/>
          </a:prstGeom>
          <a:solidFill>
            <a:srgbClr val="FFFFFF"/>
          </a:solidFill>
          <a:ln w="28575">
            <a:solidFill>
              <a:srgbClr val="0160B7"/>
            </a:solidFill>
            <a:prstDash val="solid"/>
          </a:ln>
        </p:spPr>
        <p:txBody>
          <a:bodyPr anchor="ctr" bIns="45720" lIns="91440" rIns="91440" tIns="45720"/>
          <a:p>
            <a:pPr algn="l" indent="0" marL="0"/>
            <a:endParaRPr sz="1350">
              <a:solidFill>
                <a:schemeClr val="tx1"/>
              </a:solidFill>
              <a:latin typeface="+mn-lt"/>
              <a:ea typeface="+mn-ea"/>
              <a:cs typeface="+mn-cs"/>
            </a:endParaRPr>
          </a:p>
        </p:txBody>
      </p:sp>
      <p:pic>
        <p:nvPicPr>
          <p:cNvPr hidden="false" id="54" name="Picture 54"/>
          <p:cNvPicPr preferRelativeResize="true"/>
          <p:nvPr isPhoto="false"/>
        </p:nvPicPr>
        <p:blipFill>
          <a:blip r:embed="rId6"/>
          <a:srcRect b="0" l="20594" r="19262" t="0"/>
          <a:stretch/>
        </p:blipFill>
        <p:spPr>
          <a:xfrm flipH="false" flipV="false" rot="0">
            <a:off x="3240178" y="3071839"/>
            <a:ext cx="310857" cy="274160"/>
          </a:xfrm>
          <a:prstGeom prst="rect">
            <a:avLst/>
          </a:prstGeom>
          <a:ln>
            <a:noFill/>
          </a:ln>
        </p:spPr>
      </p:pic>
      <p:sp>
        <p:nvSpPr>
          <p:cNvPr hidden="false" id="55" name="Shape 55"/>
          <p:cNvSpPr txBox="false"/>
          <p:nvPr isPhoto="false"/>
        </p:nvSpPr>
        <p:spPr>
          <a:xfrm flipH="false" flipV="false" rot="0">
            <a:off x="5426788" y="2981841"/>
            <a:ext cx="480426" cy="450575"/>
          </a:xfrm>
          <a:prstGeom prst="ellipse">
            <a:avLst/>
          </a:prstGeom>
          <a:solidFill>
            <a:srgbClr val="FFFFFF"/>
          </a:solidFill>
          <a:ln w="28575">
            <a:solidFill>
              <a:srgbClr val="0160B7"/>
            </a:solidFill>
            <a:prstDash val="solid"/>
          </a:ln>
        </p:spPr>
        <p:txBody>
          <a:bodyPr anchor="ctr" bIns="45720" lIns="91440" rIns="91440" tIns="45720"/>
          <a:p>
            <a:pPr algn="l" indent="0" marL="0"/>
            <a:endParaRPr sz="1350">
              <a:solidFill>
                <a:schemeClr val="tx1"/>
              </a:solidFill>
              <a:latin typeface="+mn-lt"/>
              <a:ea typeface="+mn-ea"/>
              <a:cs typeface="+mn-cs"/>
            </a:endParaRPr>
          </a:p>
        </p:txBody>
      </p:sp>
      <p:pic>
        <p:nvPicPr>
          <p:cNvPr hidden="false" id="57" name="Picture 57"/>
          <p:cNvPicPr preferRelativeResize="true"/>
          <p:nvPr isPhoto="false"/>
        </p:nvPicPr>
        <p:blipFill>
          <a:blip r:embed="rId7"/>
          <a:stretch/>
        </p:blipFill>
        <p:spPr>
          <a:xfrm flipH="false" flipV="false" rot="0">
            <a:off x="5526773" y="3071713"/>
            <a:ext cx="301849" cy="270830"/>
          </a:xfrm>
          <a:prstGeom prst="rect">
            <a:avLst/>
          </a:prstGeom>
        </p:spPr>
      </p:pic>
      <p:sp>
        <p:nvSpPr>
          <p:cNvPr hidden="false" id="58" name="Shape 58"/>
          <p:cNvSpPr txBox="false"/>
          <p:nvPr isPhoto="false"/>
        </p:nvSpPr>
        <p:spPr>
          <a:xfrm flipH="false" flipV="false" rot="0">
            <a:off x="7599051" y="2981841"/>
            <a:ext cx="480427" cy="450575"/>
          </a:xfrm>
          <a:prstGeom prst="ellipse">
            <a:avLst/>
          </a:prstGeom>
          <a:solidFill>
            <a:srgbClr val="FFFFFF"/>
          </a:solidFill>
          <a:ln w="28575">
            <a:solidFill>
              <a:srgbClr val="0160B7"/>
            </a:solidFill>
            <a:prstDash val="solid"/>
          </a:ln>
        </p:spPr>
        <p:txBody>
          <a:bodyPr anchor="ctr" bIns="45720" lIns="91440" rIns="91440" tIns="45720"/>
          <a:p>
            <a:pPr algn="l" indent="0" marL="0"/>
            <a:endParaRPr sz="1350">
              <a:solidFill>
                <a:schemeClr val="tx1"/>
              </a:solidFill>
              <a:latin typeface="+mn-lt"/>
              <a:ea typeface="+mn-ea"/>
              <a:cs typeface="+mn-cs"/>
            </a:endParaRPr>
          </a:p>
        </p:txBody>
      </p:sp>
      <p:pic>
        <p:nvPicPr>
          <p:cNvPr hidden="false" id="60" name="Picture 60"/>
          <p:cNvPicPr preferRelativeResize="true"/>
          <p:nvPr isPhoto="false"/>
        </p:nvPicPr>
        <p:blipFill>
          <a:blip r:embed="rId8"/>
          <a:stretch/>
        </p:blipFill>
        <p:spPr>
          <a:xfrm flipH="false" flipV="false" rot="0">
            <a:off x="7660615" y="3067603"/>
            <a:ext cx="357299" cy="293561"/>
          </a:xfrm>
          <a:prstGeom prst="rect">
            <a:avLst/>
          </a:prstGeom>
        </p:spPr>
      </p:pic>
    </p:spTree>
  </p:cSld>
</p:sld>
</file>

<file path=ppt/slides/slide20.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364" name="GroupShape 364"/>
        <p:cNvGrpSpPr/>
        <p:nvPr isPhoto="false"/>
      </p:nvGrpSpPr>
      <p:grpSpPr>
        <a:xfrm flipH="false" flipV="false" rot="0">
          <a:off x="0" y="0"/>
          <a:ext cx="0" cy="0"/>
          <a:chOff x="0" y="0"/>
          <a:chExt cx="0" cy="0"/>
        </a:xfrm>
      </p:grpSpPr>
      <p:sp>
        <p:nvSpPr>
          <p:cNvPr hidden="false" id="365" name="Shape 365"/>
          <p:cNvSpPr txBox="true"/>
          <p:nvPr isPhoto="false"/>
        </p:nvSpPr>
        <p:spPr>
          <a:xfrm flipH="false" flipV="false" rot="0">
            <a:off x="205043" y="112937"/>
            <a:ext cx="8243631"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Защита трудовых прав («Человек труда»)</a:t>
            </a:r>
            <a:endParaRPr b="true" sz="1800">
              <a:solidFill>
                <a:srgbClr val="009999"/>
              </a:solidFill>
              <a:latin typeface="Tahoma"/>
              <a:ea typeface="Tahoma"/>
              <a:cs typeface="Tahoma"/>
            </a:endParaRPr>
          </a:p>
        </p:txBody>
      </p:sp>
      <p:pic>
        <p:nvPicPr>
          <p:cNvPr hidden="false" id="367" name="Picture 367"/>
          <p:cNvPicPr preferRelativeResize="true"/>
          <p:nvPr isPhoto="false"/>
        </p:nvPicPr>
        <p:blipFill>
          <a:blip r:embed="rId1"/>
          <a:stretch/>
        </p:blipFill>
        <p:spPr>
          <a:xfrm flipH="false" flipV="false" rot="0">
            <a:off x="8434851" y="4383850"/>
            <a:ext cx="436302" cy="249880"/>
          </a:xfrm>
          <a:prstGeom prst="rect">
            <a:avLst/>
          </a:prstGeom>
          <a:ln>
            <a:noFill/>
          </a:ln>
        </p:spPr>
      </p:pic>
      <p:pic>
        <p:nvPicPr>
          <p:cNvPr hidden="false" id="369" name="Picture 369"/>
          <p:cNvPicPr preferRelativeResize="true"/>
          <p:nvPr isPhoto="false"/>
        </p:nvPicPr>
        <p:blipFill>
          <a:blip r:embed="rId2"/>
          <a:stretch/>
        </p:blipFill>
        <p:spPr>
          <a:xfrm flipH="false" flipV="false" rot="0">
            <a:off x="7473898" y="4745844"/>
            <a:ext cx="872051" cy="378407"/>
          </a:xfrm>
          <a:prstGeom prst="rect">
            <a:avLst/>
          </a:prstGeom>
          <a:ln>
            <a:noFill/>
          </a:ln>
        </p:spPr>
      </p:pic>
      <p:pic>
        <p:nvPicPr>
          <p:cNvPr hidden="false" id="371" name="Picture 371"/>
          <p:cNvPicPr preferRelativeResize="true"/>
          <p:nvPr isPhoto="false"/>
        </p:nvPicPr>
        <p:blipFill>
          <a:blip r:embed="rId3"/>
          <a:stretch/>
        </p:blipFill>
        <p:spPr>
          <a:xfrm flipH="false" flipV="false" rot="0">
            <a:off x="7490322" y="4292233"/>
            <a:ext cx="905013" cy="625749"/>
          </a:xfrm>
          <a:prstGeom prst="rect">
            <a:avLst/>
          </a:prstGeom>
          <a:ln>
            <a:noFill/>
          </a:ln>
        </p:spPr>
      </p:pic>
      <p:pic>
        <p:nvPicPr>
          <p:cNvPr hidden="false" id="373" name="Picture 373"/>
          <p:cNvPicPr preferRelativeResize="true"/>
          <p:nvPr isPhoto="false"/>
        </p:nvPicPr>
        <p:blipFill>
          <a:blip r:embed="rId4"/>
          <a:stretch/>
        </p:blipFill>
        <p:spPr>
          <a:xfrm flipH="false" flipV="false" rot="0">
            <a:off x="8397254" y="4666593"/>
            <a:ext cx="416676" cy="367319"/>
          </a:xfrm>
          <a:prstGeom prst="rect">
            <a:avLst/>
          </a:prstGeom>
          <a:ln>
            <a:noFill/>
          </a:ln>
        </p:spPr>
      </p:pic>
      <p:sp>
        <p:nvSpPr>
          <p:cNvPr hidden="false" id="374" name="Shape 374"/>
          <p:cNvSpPr txBox="false"/>
          <p:nvPr isPhoto="false"/>
        </p:nvSpPr>
        <p:spPr>
          <a:xfrm flipH="false" flipV="false" rot="0">
            <a:off x="120861" y="612745"/>
            <a:ext cx="9009184" cy="1377300"/>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Мы </a:t>
            </a:r>
            <a:r>
              <a:rPr i="true" sz="1400">
                <a:solidFill>
                  <a:srgbClr val="009999"/>
                </a:solidFill>
                <a:latin typeface="Arial"/>
                <a:ea typeface="Arial"/>
                <a:cs typeface="Arial"/>
              </a:rPr>
              <a:t>являемся свидетелями масштабных изменений на рынке труда, где все большую роль будет играть цифровая экономика. Более востребованной становится платформенная занятость. Уже сегодня в этом секторе работают свыше полумиллиона человек. Однако их трудовые права все еще слабо защищены. Поэтому предстоит разработать действенные механизмы защиты трудовых прав данной категории граждан и полностью отрегулировать вопрос платформенной занятости.</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Крайне </a:t>
            </a:r>
            <a:r>
              <a:rPr i="true" sz="1400">
                <a:solidFill>
                  <a:srgbClr val="009999"/>
                </a:solidFill>
                <a:latin typeface="Arial"/>
                <a:ea typeface="Arial"/>
                <a:cs typeface="Arial"/>
              </a:rPr>
              <a:t>острой проблемой остается высокий уровень производственного травматизма. </a:t>
            </a:r>
            <a:endParaRPr i="true" sz="1400">
              <a:solidFill>
                <a:srgbClr val="009999"/>
              </a:solidFill>
              <a:latin typeface="Arial"/>
              <a:ea typeface="Arial"/>
              <a:cs typeface="Arial"/>
            </a:endParaRPr>
          </a:p>
        </p:txBody>
      </p:sp>
      <p:sp>
        <p:nvSpPr>
          <p:cNvPr hidden="false" id="375" name="Shape 375"/>
          <p:cNvSpPr txBox="false"/>
          <p:nvPr isPhoto="false"/>
        </p:nvSpPr>
        <p:spPr>
          <a:xfrm flipH="false" flipV="false" rot="0">
            <a:off x="205043" y="2001855"/>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
        <p:nvSpPr>
          <p:cNvPr hidden="false" id="376" name="Shape 376"/>
          <p:cNvSpPr txBox="true"/>
          <p:nvPr isPhoto="false"/>
        </p:nvSpPr>
        <p:spPr>
          <a:xfrm flipH="false" flipV="false" rot="0">
            <a:off x="203786" y="2323145"/>
            <a:ext cx="2681740" cy="1169551"/>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Разработка действенных механизмов защиты трудовых прав граждан, работающих в секторе платформенной занятости</a:t>
            </a:r>
            <a:endParaRPr b="true" i="true" sz="1200">
              <a:solidFill>
                <a:srgbClr val="0000FF"/>
              </a:solidFill>
              <a:latin typeface="Arial"/>
              <a:ea typeface="Arial"/>
              <a:cs typeface="Arial"/>
            </a:endParaRPr>
          </a:p>
        </p:txBody>
      </p:sp>
      <p:sp>
        <p:nvSpPr>
          <p:cNvPr hidden="false" id="377" name="Shape 377"/>
          <p:cNvSpPr txBox="true"/>
          <p:nvPr isPhoto="false"/>
        </p:nvSpPr>
        <p:spPr>
          <a:xfrm flipH="false" flipV="false" rot="0">
            <a:off x="3258041" y="3222115"/>
            <a:ext cx="2681739" cy="738664"/>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Утверждение Комплексного плана развития рынка труда, рассчитанного до 2030 года</a:t>
            </a:r>
            <a:endParaRPr b="true" i="true" sz="1200">
              <a:solidFill>
                <a:srgbClr val="0000FF"/>
              </a:solidFill>
              <a:latin typeface="Arial"/>
              <a:ea typeface="Arial"/>
              <a:cs typeface="Arial"/>
            </a:endParaRPr>
          </a:p>
        </p:txBody>
      </p:sp>
      <p:sp>
        <p:nvSpPr>
          <p:cNvPr hidden="false" id="378" name="Shape 378"/>
          <p:cNvSpPr txBox="true"/>
          <p:nvPr isPhoto="false"/>
        </p:nvSpPr>
        <p:spPr>
          <a:xfrm flipH="false" flipV="false" rot="0">
            <a:off x="3258041" y="2001855"/>
            <a:ext cx="2681739" cy="1169551"/>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Социальная поддержка лиц, занятых во вредных условиях труда: специальные социальные выплаты с 55 лет, </a:t>
            </a:r>
            <a:endParaRPr b="true" i="true" sz="1200">
              <a:solidFill>
                <a:srgbClr val="0000FF"/>
              </a:solidFill>
              <a:latin typeface="Arial"/>
              <a:ea typeface="Arial"/>
              <a:cs typeface="Arial"/>
            </a:endParaRPr>
          </a:p>
        </p:txBody>
      </p:sp>
      <p:sp>
        <p:nvSpPr>
          <p:cNvPr hidden="false" id="379" name="Shape 379"/>
          <p:cNvSpPr txBox="true"/>
          <p:nvPr isPhoto="false"/>
        </p:nvSpPr>
        <p:spPr>
          <a:xfrm flipH="false" flipV="false" rot="0">
            <a:off x="213603" y="3544877"/>
            <a:ext cx="2681740" cy="738663"/>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Принятие Концепции безопасного труда до 2030 года</a:t>
            </a:r>
            <a:endParaRPr b="true" i="true" sz="1200">
              <a:solidFill>
                <a:srgbClr val="0000FF"/>
              </a:solidFill>
              <a:latin typeface="Arial"/>
              <a:ea typeface="Arial"/>
              <a:cs typeface="Arial"/>
            </a:endParaRPr>
          </a:p>
        </p:txBody>
      </p:sp>
      <p:sp>
        <p:nvSpPr>
          <p:cNvPr hidden="false" id="380" name="Shape 380"/>
          <p:cNvSpPr txBox="true"/>
          <p:nvPr isPhoto="false"/>
        </p:nvSpPr>
        <p:spPr>
          <a:xfrm flipH="false" flipV="false" rot="0">
            <a:off x="6255211" y="2001855"/>
            <a:ext cx="2681739" cy="738664"/>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spcAft>
                <a:spcPts val="1350"/>
              </a:spcAft>
              <a:buClr>
                <a:srgbClr val="666699"/>
              </a:buClr>
              <a:buSzPts val="910"/>
            </a:pPr>
            <a:r>
              <a:rPr sz="1400">
                <a:solidFill>
                  <a:srgbClr val="0000FF"/>
                </a:solidFill>
                <a:latin typeface="Arial"/>
                <a:ea typeface="Arial"/>
                <a:cs typeface="Arial"/>
              </a:rPr>
              <a:t>Поэтапное повышение уровня минимальной заработной платы</a:t>
            </a:r>
            <a:endParaRPr b="true" i="true" sz="1200">
              <a:solidFill>
                <a:srgbClr val="0000FF"/>
              </a:solidFill>
              <a:latin typeface="Arial"/>
              <a:ea typeface="Arial"/>
              <a:cs typeface="Arial"/>
            </a:endParaRPr>
          </a:p>
        </p:txBody>
      </p:sp>
      <p:sp>
        <p:nvSpPr>
          <p:cNvPr hidden="false" id="381" name="Shape 381"/>
          <p:cNvSpPr txBox="false"/>
          <p:nvPr isPhoto="false"/>
        </p:nvSpPr>
        <p:spPr>
          <a:xfrm flipH="false" flipV="false" rot="0">
            <a:off x="6255211" y="2924985"/>
            <a:ext cx="1218687" cy="851815"/>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200">
                <a:solidFill>
                  <a:srgbClr val="0000FF"/>
                </a:solidFill>
                <a:latin typeface="Arial"/>
                <a:ea typeface="Arial"/>
                <a:cs typeface="Arial"/>
              </a:rPr>
              <a:t>с 01.01.2024 года          </a:t>
            </a:r>
            <a:r>
              <a:rPr b="true" sz="1600">
                <a:solidFill>
                  <a:srgbClr val="0000FF"/>
                </a:solidFill>
                <a:latin typeface="Arial"/>
                <a:ea typeface="Arial"/>
                <a:cs typeface="Arial"/>
              </a:rPr>
              <a:t>85</a:t>
            </a:r>
            <a:r>
              <a:rPr sz="1200">
                <a:solidFill>
                  <a:srgbClr val="0000FF"/>
                </a:solidFill>
                <a:latin typeface="Arial"/>
                <a:ea typeface="Arial"/>
                <a:cs typeface="Arial"/>
              </a:rPr>
              <a:t> </a:t>
            </a:r>
            <a:r>
              <a:rPr sz="1200">
                <a:solidFill>
                  <a:srgbClr val="0000FF"/>
                </a:solidFill>
                <a:latin typeface="Arial"/>
                <a:ea typeface="Arial"/>
                <a:cs typeface="Arial"/>
              </a:rPr>
              <a:t>тыс.тг.</a:t>
            </a:r>
            <a:endParaRPr b="true" sz="1600">
              <a:solidFill>
                <a:srgbClr val="0000FF"/>
              </a:solidFill>
              <a:latin typeface="Arial"/>
              <a:ea typeface="Arial"/>
              <a:cs typeface="Arial"/>
            </a:endParaRPr>
          </a:p>
        </p:txBody>
      </p:sp>
      <p:sp>
        <p:nvSpPr>
          <p:cNvPr hidden="false" id="382" name="Shape 382"/>
          <p:cNvSpPr txBox="false"/>
          <p:nvPr isPhoto="false"/>
        </p:nvSpPr>
        <p:spPr>
          <a:xfrm flipH="false" flipV="false" rot="0">
            <a:off x="7718264" y="2907920"/>
            <a:ext cx="1218686" cy="851814"/>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200">
                <a:solidFill>
                  <a:srgbClr val="0000FF"/>
                </a:solidFill>
                <a:latin typeface="Arial"/>
                <a:ea typeface="Arial"/>
                <a:cs typeface="Arial"/>
              </a:rPr>
              <a:t>с 01.01.2024 года          </a:t>
            </a:r>
            <a:r>
              <a:rPr b="true" sz="1600">
                <a:solidFill>
                  <a:srgbClr val="0000FF"/>
                </a:solidFill>
                <a:latin typeface="Arial"/>
                <a:ea typeface="Arial"/>
                <a:cs typeface="Arial"/>
              </a:rPr>
              <a:t>85</a:t>
            </a:r>
            <a:r>
              <a:rPr sz="1200">
                <a:solidFill>
                  <a:srgbClr val="0000FF"/>
                </a:solidFill>
                <a:latin typeface="Arial"/>
                <a:ea typeface="Arial"/>
                <a:cs typeface="Arial"/>
              </a:rPr>
              <a:t> </a:t>
            </a:r>
            <a:r>
              <a:rPr sz="1200">
                <a:solidFill>
                  <a:srgbClr val="0000FF"/>
                </a:solidFill>
                <a:latin typeface="Arial"/>
                <a:ea typeface="Arial"/>
                <a:cs typeface="Arial"/>
              </a:rPr>
              <a:t>тыс.тг.</a:t>
            </a:r>
            <a:endParaRPr b="true" sz="1600">
              <a:solidFill>
                <a:srgbClr val="0000FF"/>
              </a:solidFill>
              <a:latin typeface="Arial"/>
              <a:ea typeface="Arial"/>
              <a:cs typeface="Arial"/>
            </a:endParaRPr>
          </a:p>
        </p:txBody>
      </p:sp>
      <p:sp>
        <p:nvSpPr>
          <p:cNvPr hidden="false" id="383" name="Shape 383"/>
          <p:cNvSpPr txBox="false"/>
          <p:nvPr isPhoto="false"/>
        </p:nvSpPr>
        <p:spPr>
          <a:xfrm flipH="false" flipV="false" rot="0">
            <a:off x="7545248" y="3197800"/>
            <a:ext cx="101665" cy="272054"/>
          </a:xfrm>
          <a:prstGeom prst="chevron">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384" name="Shape 384"/>
          <p:cNvSpPr txBox="false"/>
          <p:nvPr isPhoto="false"/>
        </p:nvSpPr>
        <p:spPr>
          <a:xfrm flipH="false" flipV="false" rot="0">
            <a:off x="6907121" y="3869911"/>
            <a:ext cx="2044945" cy="347105"/>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200">
                <a:solidFill>
                  <a:srgbClr val="0000FF"/>
                </a:solidFill>
                <a:latin typeface="Arial"/>
                <a:ea typeface="Arial"/>
                <a:cs typeface="Arial"/>
              </a:rPr>
              <a:t> около </a:t>
            </a:r>
            <a:r>
              <a:rPr b="true" sz="1200">
                <a:solidFill>
                  <a:srgbClr val="0000FF"/>
                </a:solidFill>
                <a:latin typeface="Arial"/>
                <a:ea typeface="Arial"/>
                <a:cs typeface="Arial"/>
              </a:rPr>
              <a:t>1,8 млн</a:t>
            </a:r>
            <a:r>
              <a:rPr sz="1200">
                <a:solidFill>
                  <a:srgbClr val="0000FF"/>
                </a:solidFill>
                <a:latin typeface="Arial"/>
                <a:ea typeface="Arial"/>
                <a:cs typeface="Arial"/>
              </a:rPr>
              <a:t>. человек</a:t>
            </a:r>
            <a:endParaRPr b="true" sz="1600">
              <a:solidFill>
                <a:srgbClr val="0000FF"/>
              </a:solidFill>
              <a:latin typeface="Arial"/>
              <a:ea typeface="Arial"/>
              <a:cs typeface="Arial"/>
            </a:endParaRPr>
          </a:p>
        </p:txBody>
      </p:sp>
      <p:pic>
        <p:nvPicPr>
          <p:cNvPr hidden="false" id="386" name="Picture 386"/>
          <p:cNvPicPr preferRelativeResize="true"/>
          <p:nvPr isPhoto="false"/>
        </p:nvPicPr>
        <p:blipFill>
          <a:blip r:embed="rId5"/>
          <a:srcRect b="19485" l="9573" r="6897" t="16911"/>
          <a:stretch/>
        </p:blipFill>
        <p:spPr>
          <a:xfrm flipH="false" flipV="false" rot="0">
            <a:off x="6373348" y="3847424"/>
            <a:ext cx="491205" cy="385407"/>
          </a:xfrm>
          <a:prstGeom prst="rect">
            <a:avLst/>
          </a:prstGeom>
          <a:ln>
            <a:noFill/>
          </a:ln>
        </p:spPr>
      </p:pic>
      <p:sp>
        <p:nvSpPr>
          <p:cNvPr hidden="false" id="387" name="Shape 387"/>
          <p:cNvSpPr txBox="false"/>
          <p:nvPr isPhoto="false"/>
        </p:nvSpPr>
        <p:spPr>
          <a:xfrm flipH="false" flipV="false" rot="10800000">
            <a:off x="120858" y="4414389"/>
            <a:ext cx="7353040" cy="652059"/>
          </a:xfrm>
          <a:prstGeom prst="wedgeRoundRectCallout">
            <a:avLst/>
          </a:prstGeom>
          <a:noFill/>
          <a:ln w="12700">
            <a:solidFill>
              <a:srgbClr val="0000FF"/>
            </a:solidFill>
            <a:prstDash val="solid"/>
          </a:ln>
        </p:spPr>
        <p:txBody>
          <a:bodyPr anchor="ctr" bIns="45720" lIns="91440" rIns="91440" tIns="45720"/>
          <a:p>
            <a:pPr algn="ctr" indent="0" marL="0"/>
            <a:endParaRPr sz="1350">
              <a:solidFill>
                <a:schemeClr val="lt1"/>
              </a:solidFill>
              <a:latin typeface="+mn-lt"/>
              <a:ea typeface="+mn-ea"/>
              <a:cs typeface="+mn-cs"/>
            </a:endParaRPr>
          </a:p>
        </p:txBody>
      </p:sp>
      <p:sp>
        <p:nvSpPr>
          <p:cNvPr hidden="false" id="388" name="Shape 388"/>
          <p:cNvSpPr txBox="false"/>
          <p:nvPr isPhoto="false"/>
        </p:nvSpPr>
        <p:spPr>
          <a:xfrm flipH="false" flipV="false" rot="0">
            <a:off x="120857" y="4383850"/>
            <a:ext cx="7353041" cy="646331"/>
          </a:xfrm>
          <a:prstGeom prst="rect">
            <a:avLst/>
          </a:prstGeom>
        </p:spPr>
        <p:txBody>
          <a:bodyPr bIns="45720" lIns="91440" rIns="91440" tIns="45720" wrap="square">
            <a:spAutoFit/>
          </a:bodyPr>
          <a:p>
            <a:pPr algn="just" indent="0" marL="0"/>
            <a:r>
              <a:rPr b="true" i="true" sz="1200">
                <a:solidFill>
                  <a:srgbClr val="333333"/>
                </a:solidFill>
                <a:latin typeface="Arial"/>
                <a:ea typeface="Arial"/>
                <a:cs typeface="Arial"/>
              </a:rPr>
              <a:t>Платформенная</a:t>
            </a:r>
            <a:r>
              <a:rPr i="true" sz="1200">
                <a:solidFill>
                  <a:srgbClr val="333333"/>
                </a:solidFill>
                <a:latin typeface="Arial"/>
                <a:ea typeface="Arial"/>
                <a:cs typeface="Arial"/>
              </a:rPr>
              <a:t> </a:t>
            </a:r>
            <a:r>
              <a:rPr b="true" i="true" sz="1200">
                <a:solidFill>
                  <a:srgbClr val="333333"/>
                </a:solidFill>
                <a:latin typeface="Arial"/>
                <a:ea typeface="Arial"/>
                <a:cs typeface="Arial"/>
              </a:rPr>
              <a:t>занятость</a:t>
            </a:r>
            <a:r>
              <a:rPr i="true" sz="1200">
                <a:solidFill>
                  <a:srgbClr val="333333"/>
                </a:solidFill>
                <a:latin typeface="Arial"/>
                <a:ea typeface="Arial"/>
                <a:cs typeface="Arial"/>
              </a:rPr>
              <a:t> — это гибкий формат включения в рынок труда, предполагающий использование онлайн-платформы (цифровой платформы) в качестве посредника между поставщиками услуг (исполнителями работ) и потребителями (клиентами</a:t>
            </a:r>
            <a:r>
              <a:rPr i="true" sz="1200">
                <a:solidFill>
                  <a:srgbClr val="333333"/>
                </a:solidFill>
                <a:latin typeface="Arial"/>
                <a:ea typeface="Arial"/>
                <a:cs typeface="Arial"/>
              </a:rPr>
              <a:t>)</a:t>
            </a:r>
            <a:endParaRPr i="true" sz="1200">
              <a:solidFill>
                <a:schemeClr val="tx1"/>
              </a:solidFill>
              <a:latin typeface="Arial"/>
              <a:ea typeface="Arial"/>
              <a:cs typeface="Arial"/>
            </a:endParaRPr>
          </a:p>
        </p:txBody>
      </p:sp>
    </p:spTree>
  </p:cSld>
</p:sld>
</file>

<file path=ppt/slides/slide21.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389" name="GroupShape 389"/>
        <p:cNvGrpSpPr/>
        <p:nvPr isPhoto="false"/>
      </p:nvGrpSpPr>
      <p:grpSpPr>
        <a:xfrm flipH="false" flipV="false" rot="0">
          <a:off x="0" y="0"/>
          <a:ext cx="0" cy="0"/>
          <a:chOff x="0" y="0"/>
          <a:chExt cx="0" cy="0"/>
        </a:xfrm>
      </p:grpSpPr>
      <p:sp>
        <p:nvSpPr>
          <p:cNvPr hidden="false" id="390" name="Shape 390"/>
          <p:cNvSpPr txBox="true"/>
          <p:nvPr isPhoto="false">
            <p:ph idx="5" type="body"/>
          </p:nvPr>
        </p:nvSpPr>
        <p:spPr>
          <a:prstGeom prst="rect">
            <a:avLst/>
          </a:prstGeom>
        </p:spPr>
        <p:txBody>
          <a:bodyPr>
            <a:normAutofit fontScale="100%" lnSpcReduction="0%"/>
          </a:bodyPr>
          <a:lstStyle>
            <a:defPPr/>
            <a:lvl1pPr lvl="0"/>
          </a:lstStyle>
          <a:p>
            <a:r>
              <a:rPr b="true">
                <a:solidFill>
                  <a:srgbClr val="009999"/>
                </a:solidFill>
                <a:latin typeface="Tahoma"/>
                <a:ea typeface="Tahoma"/>
                <a:cs typeface="Tahoma"/>
              </a:rPr>
              <a:t>   Реформирование исполнительной власти</a:t>
            </a:r>
            <a:endParaRPr b="true">
              <a:solidFill>
                <a:srgbClr val="009999"/>
              </a:solidFill>
              <a:latin typeface="Tahoma"/>
              <a:ea typeface="Tahoma"/>
              <a:cs typeface="Tahoma"/>
            </a:endParaRPr>
          </a:p>
        </p:txBody>
      </p:sp>
      <p:sp>
        <p:nvSpPr>
          <p:cNvPr hidden="false" id="391" name="Shape 391"/>
          <p:cNvSpPr txBox="false"/>
          <p:nvPr isPhoto="false"/>
        </p:nvSpPr>
        <p:spPr>
          <a:xfrm flipH="false" flipV="false" rot="0">
            <a:off x="120861" y="591666"/>
            <a:ext cx="9009184" cy="1169550"/>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Помимо </a:t>
            </a:r>
            <a:r>
              <a:rPr i="true" sz="1400">
                <a:solidFill>
                  <a:srgbClr val="009999"/>
                </a:solidFill>
                <a:latin typeface="Arial"/>
                <a:ea typeface="Arial"/>
                <a:cs typeface="Arial"/>
              </a:rPr>
              <a:t>четкого определения принципов и приоритетов новой экономической политики критически важно качественное и полноценное исполнение намеченных реформ. И этот процесс напрямую зависит от компетенций, ответственности и политической воли государственных служащих.</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Именно на </a:t>
            </a:r>
            <a:r>
              <a:rPr b="true" i="true" sz="1400">
                <a:solidFill>
                  <a:srgbClr val="009999"/>
                </a:solidFill>
                <a:latin typeface="Arial"/>
                <a:ea typeface="Arial"/>
                <a:cs typeface="Arial"/>
              </a:rPr>
              <a:t>системе</a:t>
            </a:r>
            <a:r>
              <a:rPr i="true" sz="1400">
                <a:solidFill>
                  <a:srgbClr val="009999"/>
                </a:solidFill>
                <a:latin typeface="Arial"/>
                <a:ea typeface="Arial"/>
                <a:cs typeface="Arial"/>
              </a:rPr>
              <a:t> </a:t>
            </a:r>
            <a:r>
              <a:rPr b="true" i="true" sz="1400">
                <a:solidFill>
                  <a:srgbClr val="009999"/>
                </a:solidFill>
                <a:latin typeface="Arial"/>
                <a:ea typeface="Arial"/>
                <a:cs typeface="Arial"/>
              </a:rPr>
              <a:t>исполнительной власти</a:t>
            </a:r>
            <a:r>
              <a:rPr i="true" sz="1400">
                <a:solidFill>
                  <a:srgbClr val="009999"/>
                </a:solidFill>
                <a:latin typeface="Arial"/>
                <a:ea typeface="Arial"/>
                <a:cs typeface="Arial"/>
              </a:rPr>
              <a:t> будет лежать основной груз ответственности за реформы. Поэтому она сама, в первую очередь, нуждается в </a:t>
            </a:r>
            <a:r>
              <a:rPr i="true" sz="1400">
                <a:solidFill>
                  <a:srgbClr val="009999"/>
                </a:solidFill>
                <a:latin typeface="Arial"/>
                <a:ea typeface="Arial"/>
                <a:cs typeface="Arial"/>
              </a:rPr>
              <a:t>трансформации…</a:t>
            </a:r>
            <a:endParaRPr i="true" sz="1400">
              <a:solidFill>
                <a:srgbClr val="009999"/>
              </a:solidFill>
              <a:latin typeface="Arial"/>
              <a:ea typeface="Arial"/>
              <a:cs typeface="Arial"/>
            </a:endParaRPr>
          </a:p>
        </p:txBody>
      </p:sp>
      <p:sp>
        <p:nvSpPr>
          <p:cNvPr hidden="false" id="392" name="Shape 392"/>
          <p:cNvSpPr txBox="false"/>
          <p:nvPr isPhoto="false"/>
        </p:nvSpPr>
        <p:spPr>
          <a:xfrm flipH="false" flipV="false" rot="0">
            <a:off x="187080" y="1827329"/>
            <a:ext cx="1989342"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Базовые направления:</a:t>
            </a:r>
            <a:endParaRPr i="true" sz="1400">
              <a:solidFill>
                <a:srgbClr val="0000FF"/>
              </a:solidFill>
              <a:latin typeface="Arial"/>
              <a:ea typeface="Arial"/>
              <a:cs typeface="Arial"/>
            </a:endParaRPr>
          </a:p>
        </p:txBody>
      </p:sp>
      <p:sp>
        <p:nvSpPr>
          <p:cNvPr hidden="false" id="393" name="Shape 393"/>
          <p:cNvSpPr txBox="true"/>
          <p:nvPr isPhoto="false"/>
        </p:nvSpPr>
        <p:spPr>
          <a:xfrm flipH="false" flipV="false" rot="0">
            <a:off x="407825" y="2165151"/>
            <a:ext cx="2584756" cy="1569659"/>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r>
              <a:rPr sz="1600">
                <a:solidFill>
                  <a:srgbClr val="0000FF"/>
                </a:solidFill>
                <a:latin typeface="Arial"/>
                <a:ea typeface="Arial"/>
                <a:cs typeface="Arial"/>
              </a:rPr>
              <a:t>Подготовка </a:t>
            </a:r>
            <a:r>
              <a:rPr sz="1600">
                <a:solidFill>
                  <a:srgbClr val="0000FF"/>
                </a:solidFill>
                <a:latin typeface="Arial"/>
                <a:ea typeface="Arial"/>
                <a:cs typeface="Arial"/>
              </a:rPr>
              <a:t>и исполнение отраслевых решений, </a:t>
            </a:r>
            <a:r>
              <a:rPr sz="1600">
                <a:solidFill>
                  <a:srgbClr val="0000FF"/>
                </a:solidFill>
                <a:latin typeface="Arial"/>
                <a:ea typeface="Arial"/>
                <a:cs typeface="Arial"/>
              </a:rPr>
              <a:t>персональная </a:t>
            </a:r>
            <a:r>
              <a:rPr sz="1600">
                <a:solidFill>
                  <a:srgbClr val="0000FF"/>
                </a:solidFill>
                <a:latin typeface="Arial"/>
                <a:ea typeface="Arial"/>
                <a:cs typeface="Arial"/>
              </a:rPr>
              <a:t>ответственность за результат </a:t>
            </a:r>
            <a:r>
              <a:rPr sz="1600">
                <a:solidFill>
                  <a:srgbClr val="0000FF"/>
                </a:solidFill>
                <a:latin typeface="Arial"/>
                <a:ea typeface="Arial"/>
                <a:cs typeface="Arial"/>
              </a:rPr>
              <a:t>на министров и акимов </a:t>
            </a:r>
            <a:r>
              <a:rPr sz="1600">
                <a:solidFill>
                  <a:srgbClr val="0000FF"/>
                </a:solidFill>
                <a:latin typeface="Arial"/>
                <a:ea typeface="Arial"/>
                <a:cs typeface="Arial"/>
              </a:rPr>
              <a:t>на </a:t>
            </a:r>
            <a:r>
              <a:rPr sz="1600">
                <a:solidFill>
                  <a:srgbClr val="0000FF"/>
                </a:solidFill>
                <a:latin typeface="Arial"/>
                <a:ea typeface="Arial"/>
                <a:cs typeface="Arial"/>
              </a:rPr>
              <a:t>местах</a:t>
            </a:r>
            <a:endParaRPr sz="1600">
              <a:solidFill>
                <a:srgbClr val="0000FF"/>
              </a:solidFill>
              <a:latin typeface="Arial"/>
              <a:ea typeface="Arial"/>
              <a:cs typeface="Arial"/>
            </a:endParaRPr>
          </a:p>
        </p:txBody>
      </p:sp>
      <p:sp>
        <p:nvSpPr>
          <p:cNvPr hidden="false" id="394" name="Shape 394"/>
          <p:cNvSpPr txBox="true"/>
          <p:nvPr isPhoto="false"/>
        </p:nvSpPr>
        <p:spPr>
          <a:xfrm flipH="false" flipV="false" rot="0">
            <a:off x="407825" y="3888153"/>
            <a:ext cx="2584756" cy="1077218"/>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r>
              <a:rPr sz="1600">
                <a:solidFill>
                  <a:srgbClr val="0000FF"/>
                </a:solidFill>
                <a:latin typeface="Arial"/>
                <a:ea typeface="Arial"/>
                <a:cs typeface="Arial"/>
              </a:rPr>
              <a:t>Полная ответственность Правительства за реализацию </a:t>
            </a:r>
            <a:r>
              <a:rPr sz="1600">
                <a:solidFill>
                  <a:srgbClr val="0000FF"/>
                </a:solidFill>
                <a:latin typeface="Arial"/>
                <a:ea typeface="Arial"/>
                <a:cs typeface="Arial"/>
              </a:rPr>
              <a:t>экономической </a:t>
            </a:r>
            <a:r>
              <a:rPr sz="1600">
                <a:solidFill>
                  <a:srgbClr val="0000FF"/>
                </a:solidFill>
                <a:latin typeface="Arial"/>
                <a:ea typeface="Arial"/>
                <a:cs typeface="Arial"/>
              </a:rPr>
              <a:t>политики</a:t>
            </a:r>
            <a:endParaRPr sz="1600">
              <a:solidFill>
                <a:srgbClr val="0000FF"/>
              </a:solidFill>
              <a:latin typeface="Arial"/>
              <a:ea typeface="Arial"/>
              <a:cs typeface="Arial"/>
            </a:endParaRPr>
          </a:p>
        </p:txBody>
      </p:sp>
      <p:sp>
        <p:nvSpPr>
          <p:cNvPr hidden="false" id="395" name="Shape 395"/>
          <p:cNvSpPr txBox="true"/>
          <p:nvPr isPhoto="false"/>
        </p:nvSpPr>
        <p:spPr>
          <a:xfrm flipH="false" flipV="false" rot="0">
            <a:off x="3317533" y="2165151"/>
            <a:ext cx="3121052" cy="2800766"/>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r>
              <a:rPr sz="1600">
                <a:solidFill>
                  <a:srgbClr val="0000FF"/>
                </a:solidFill>
                <a:latin typeface="Arial"/>
                <a:ea typeface="Arial"/>
                <a:cs typeface="Arial"/>
              </a:rPr>
              <a:t>Администрация Президента, став «политическим штабом», сконцентрирует свои усилия на стратегических направлениях социально-экономического развития государства, вопросах внутренней и внешней политики, обороны и безопасности, правовой и кадровой </a:t>
            </a:r>
            <a:r>
              <a:rPr sz="1600">
                <a:solidFill>
                  <a:srgbClr val="0000FF"/>
                </a:solidFill>
                <a:latin typeface="Arial"/>
                <a:ea typeface="Arial"/>
                <a:cs typeface="Arial"/>
              </a:rPr>
              <a:t>политики</a:t>
            </a:r>
            <a:endParaRPr sz="1600">
              <a:solidFill>
                <a:srgbClr val="0000FF"/>
              </a:solidFill>
              <a:latin typeface="Arial"/>
              <a:ea typeface="Arial"/>
              <a:cs typeface="Arial"/>
            </a:endParaRPr>
          </a:p>
        </p:txBody>
      </p:sp>
      <p:sp>
        <p:nvSpPr>
          <p:cNvPr hidden="false" id="396" name="Shape 396"/>
          <p:cNvSpPr txBox="true"/>
          <p:nvPr isPhoto="false"/>
        </p:nvSpPr>
        <p:spPr>
          <a:xfrm flipH="false" flipV="false" rot="0">
            <a:off x="6604838" y="2164604"/>
            <a:ext cx="2463590" cy="830996"/>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r>
              <a:rPr sz="1600">
                <a:solidFill>
                  <a:srgbClr val="0000FF"/>
                </a:solidFill>
                <a:latin typeface="Arial"/>
                <a:ea typeface="Arial"/>
                <a:cs typeface="Arial"/>
              </a:rPr>
              <a:t>Дебюрократизация</a:t>
            </a:r>
            <a:r>
              <a:rPr sz="1600">
                <a:solidFill>
                  <a:srgbClr val="0000FF"/>
                </a:solidFill>
                <a:latin typeface="Arial"/>
                <a:ea typeface="Arial"/>
                <a:cs typeface="Arial"/>
              </a:rPr>
              <a:t> государственного аппарата</a:t>
            </a:r>
            <a:endParaRPr sz="1600">
              <a:solidFill>
                <a:srgbClr val="0000FF"/>
              </a:solidFill>
              <a:latin typeface="Arial"/>
              <a:ea typeface="Arial"/>
              <a:cs typeface="Arial"/>
            </a:endParaRPr>
          </a:p>
        </p:txBody>
      </p:sp>
      <p:sp>
        <p:nvSpPr>
          <p:cNvPr hidden="false" id="397" name="Shape 397"/>
          <p:cNvSpPr txBox="true"/>
          <p:nvPr isPhoto="false"/>
        </p:nvSpPr>
        <p:spPr>
          <a:xfrm flipH="false" flipV="false" rot="0">
            <a:off x="6604838" y="3150035"/>
            <a:ext cx="2463590" cy="830997"/>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r>
              <a:rPr sz="1600">
                <a:solidFill>
                  <a:srgbClr val="0000FF"/>
                </a:solidFill>
                <a:latin typeface="Arial"/>
                <a:ea typeface="Arial"/>
                <a:cs typeface="Arial"/>
              </a:rPr>
              <a:t>Пересмотр системы государственного планирования</a:t>
            </a:r>
            <a:endParaRPr sz="1600">
              <a:solidFill>
                <a:srgbClr val="0000FF"/>
              </a:solidFill>
              <a:latin typeface="Arial"/>
              <a:ea typeface="Arial"/>
              <a:cs typeface="Arial"/>
            </a:endParaRPr>
          </a:p>
        </p:txBody>
      </p:sp>
      <p:sp>
        <p:nvSpPr>
          <p:cNvPr hidden="false" id="398" name="Shape 398"/>
          <p:cNvSpPr txBox="true"/>
          <p:nvPr isPhoto="false"/>
        </p:nvSpPr>
        <p:spPr>
          <a:xfrm flipH="false" flipV="false" rot="0">
            <a:off x="6604838" y="4134374"/>
            <a:ext cx="2463590" cy="954106"/>
          </a:xfrm>
          <a:prstGeom prst="rect">
            <a:avLst/>
          </a:prstGeom>
          <a:solidFill>
            <a:schemeClr val="accent2">
              <a:lumMod val="20000"/>
              <a:lumOff val="80000"/>
            </a:schemeClr>
          </a:solidFill>
        </p:spPr>
        <p:txBody>
          <a:bodyPr bIns="45720" lIns="91440" rIns="91440" tIns="45720" wrap="square">
            <a:spAutoFit/>
          </a:bodyPr>
          <a:lstStyle>
            <a:defPPr/>
            <a:lvl1pPr algn="l" indent="0" lvl="0" marL="0">
              <a:defRPr sz="1300">
                <a:solidFill>
                  <a:schemeClr val="tx1"/>
                </a:solidFill>
                <a:latin typeface="Calibri"/>
                <a:ea typeface="Calibri"/>
                <a:cs typeface="Calibri"/>
              </a:defRPr>
            </a:lvl1pPr>
            <a:lvl2pPr algn="l" indent="-285750" lvl="1" marL="742950">
              <a:defRPr sz="1300">
                <a:solidFill>
                  <a:schemeClr val="tx1"/>
                </a:solidFill>
                <a:latin typeface="Calibri"/>
                <a:ea typeface="Calibri"/>
                <a:cs typeface="Calibri"/>
              </a:defRPr>
            </a:lvl2pPr>
            <a:lvl3pPr algn="l" indent="-228600" lvl="2" marL="1143000">
              <a:defRPr sz="1300">
                <a:solidFill>
                  <a:schemeClr val="tx1"/>
                </a:solidFill>
                <a:latin typeface="Calibri"/>
                <a:ea typeface="Calibri"/>
                <a:cs typeface="Calibri"/>
              </a:defRPr>
            </a:lvl3pPr>
            <a:lvl4pPr algn="l" indent="-228600" lvl="3" marL="1600200">
              <a:defRPr sz="1300">
                <a:solidFill>
                  <a:schemeClr val="tx1"/>
                </a:solidFill>
                <a:latin typeface="Calibri"/>
                <a:ea typeface="Calibri"/>
                <a:cs typeface="Calibri"/>
              </a:defRPr>
            </a:lvl4pPr>
            <a:lvl5pPr algn="l" indent="-228600" lvl="4" marL="2057400">
              <a:defRPr sz="1300">
                <a:solidFill>
                  <a:schemeClr val="tx1"/>
                </a:solidFill>
                <a:latin typeface="Calibri"/>
                <a:ea typeface="Calibri"/>
                <a:cs typeface="Calibri"/>
              </a:defRPr>
            </a:lvl5pPr>
            <a:lvl6pPr algn="l" indent="-228600" lvl="5" marL="2514600">
              <a:defRPr sz="1300">
                <a:solidFill>
                  <a:schemeClr val="tx1"/>
                </a:solidFill>
                <a:latin typeface="Calibri"/>
                <a:ea typeface="Calibri"/>
                <a:cs typeface="Calibri"/>
              </a:defRPr>
            </a:lvl6pPr>
            <a:lvl7pPr algn="l" indent="-228600" lvl="6" marL="2971800">
              <a:defRPr sz="1300">
                <a:solidFill>
                  <a:schemeClr val="tx1"/>
                </a:solidFill>
                <a:latin typeface="Calibri"/>
                <a:ea typeface="Calibri"/>
                <a:cs typeface="Calibri"/>
              </a:defRPr>
            </a:lvl7pPr>
            <a:lvl8pPr algn="l" indent="-228600" lvl="7" marL="3429000">
              <a:defRPr sz="1300">
                <a:solidFill>
                  <a:schemeClr val="tx1"/>
                </a:solidFill>
                <a:latin typeface="Calibri"/>
                <a:ea typeface="Calibri"/>
                <a:cs typeface="Calibri"/>
              </a:defRPr>
            </a:lvl8pPr>
            <a:lvl9pPr algn="l" indent="-228600" lvl="8" marL="3886200">
              <a:defRPr sz="1300">
                <a:solidFill>
                  <a:schemeClr val="tx1"/>
                </a:solidFill>
                <a:latin typeface="Calibri"/>
                <a:ea typeface="Calibri"/>
                <a:cs typeface="Calibri"/>
              </a:defRPr>
            </a:lvl9pPr>
          </a:lstStyle>
          <a:p>
            <a:pPr algn="ctr"/>
            <a:r>
              <a:rPr sz="1600">
                <a:solidFill>
                  <a:srgbClr val="0000FF"/>
                </a:solidFill>
                <a:latin typeface="Arial"/>
                <a:ea typeface="Arial"/>
                <a:cs typeface="Arial"/>
              </a:rPr>
              <a:t>Решение кадрового вопроса </a:t>
            </a:r>
            <a:r>
              <a:rPr i="true" sz="1200">
                <a:solidFill>
                  <a:srgbClr val="0000FF"/>
                </a:solidFill>
                <a:latin typeface="Arial"/>
                <a:ea typeface="Arial"/>
                <a:cs typeface="Arial"/>
              </a:rPr>
              <a:t>(создание кадрового резерва политических служащих)</a:t>
            </a:r>
            <a:endParaRPr i="true" sz="1200">
              <a:solidFill>
                <a:srgbClr val="0000FF"/>
              </a:solidFill>
              <a:latin typeface="Arial"/>
              <a:ea typeface="Arial"/>
              <a:cs typeface="Arial"/>
            </a:endParaRPr>
          </a:p>
        </p:txBody>
      </p:sp>
      <p:pic>
        <p:nvPicPr>
          <p:cNvPr hidden="false" id="400" name="Picture 400"/>
          <p:cNvPicPr preferRelativeResize="true"/>
          <p:nvPr isPhoto="false"/>
        </p:nvPicPr>
        <p:blipFill>
          <a:blip r:embed="rId1"/>
          <a:srcRect b="19223" l="11421" r="44967" t="3612"/>
          <a:stretch/>
        </p:blipFill>
        <p:spPr>
          <a:xfrm flipH="false" flipV="false" rot="0">
            <a:off x="309585" y="3758710"/>
            <a:ext cx="324950" cy="294725"/>
          </a:xfrm>
          <a:prstGeom prst="rect">
            <a:avLst/>
          </a:prstGeom>
        </p:spPr>
      </p:pic>
      <p:pic>
        <p:nvPicPr>
          <p:cNvPr hidden="false" id="402" name="Picture 402"/>
          <p:cNvPicPr preferRelativeResize="true"/>
          <p:nvPr isPhoto="false"/>
        </p:nvPicPr>
        <p:blipFill>
          <a:blip r:embed="rId2"/>
          <a:srcRect b="19223" l="11421" r="44967" t="3612"/>
          <a:stretch/>
        </p:blipFill>
        <p:spPr>
          <a:xfrm flipH="false" flipV="false" rot="0">
            <a:off x="3234154" y="2099038"/>
            <a:ext cx="324950" cy="294725"/>
          </a:xfrm>
          <a:prstGeom prst="rect">
            <a:avLst/>
          </a:prstGeom>
        </p:spPr>
      </p:pic>
      <p:pic>
        <p:nvPicPr>
          <p:cNvPr hidden="false" id="404" name="Picture 404"/>
          <p:cNvPicPr preferRelativeResize="true"/>
          <p:nvPr isPhoto="false"/>
        </p:nvPicPr>
        <p:blipFill>
          <a:blip r:embed="rId3"/>
          <a:srcRect b="19223" l="11421" r="44967" t="3612"/>
          <a:stretch/>
        </p:blipFill>
        <p:spPr>
          <a:xfrm flipH="false" flipV="false" rot="0">
            <a:off x="407825" y="2127419"/>
            <a:ext cx="324951" cy="294725"/>
          </a:xfrm>
          <a:prstGeom prst="rect">
            <a:avLst/>
          </a:prstGeom>
        </p:spPr>
      </p:pic>
      <p:pic>
        <p:nvPicPr>
          <p:cNvPr hidden="false" id="406" name="Picture 406"/>
          <p:cNvPicPr preferRelativeResize="true"/>
          <p:nvPr isPhoto="false"/>
        </p:nvPicPr>
        <p:blipFill>
          <a:blip r:embed="rId4"/>
          <a:srcRect b="19223" l="11421" r="44967" t="3612"/>
          <a:stretch/>
        </p:blipFill>
        <p:spPr>
          <a:xfrm flipH="false" flipV="false" rot="0">
            <a:off x="6544634" y="2084467"/>
            <a:ext cx="324950" cy="294725"/>
          </a:xfrm>
          <a:prstGeom prst="rect">
            <a:avLst/>
          </a:prstGeom>
        </p:spPr>
      </p:pic>
      <p:pic>
        <p:nvPicPr>
          <p:cNvPr hidden="false" id="408" name="Picture 408"/>
          <p:cNvPicPr preferRelativeResize="true"/>
          <p:nvPr isPhoto="false"/>
        </p:nvPicPr>
        <p:blipFill>
          <a:blip r:embed="rId5"/>
          <a:srcRect b="19223" l="11421" r="44967" t="3612"/>
          <a:stretch/>
        </p:blipFill>
        <p:spPr>
          <a:xfrm flipH="false" flipV="false" rot="0">
            <a:off x="6544634" y="3075738"/>
            <a:ext cx="324950" cy="294724"/>
          </a:xfrm>
          <a:prstGeom prst="rect">
            <a:avLst/>
          </a:prstGeom>
        </p:spPr>
      </p:pic>
      <p:pic>
        <p:nvPicPr>
          <p:cNvPr hidden="false" id="410" name="Picture 410"/>
          <p:cNvPicPr preferRelativeResize="true"/>
          <p:nvPr isPhoto="false"/>
        </p:nvPicPr>
        <p:blipFill>
          <a:blip r:embed="rId6"/>
          <a:srcRect b="19223" l="11421" r="44967" t="3612"/>
          <a:stretch/>
        </p:blipFill>
        <p:spPr>
          <a:xfrm flipH="false" flipV="false" rot="0">
            <a:off x="6544634" y="4045035"/>
            <a:ext cx="324950" cy="294725"/>
          </a:xfrm>
          <a:prstGeom prst="rect">
            <a:avLst/>
          </a:prstGeom>
        </p:spPr>
      </p:pic>
    </p:spTree>
  </p:cSld>
</p:sld>
</file>

<file path=ppt/slides/slide22.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411" name="GroupShape 411"/>
        <p:cNvGrpSpPr/>
        <p:nvPr isPhoto="false"/>
      </p:nvGrpSpPr>
      <p:grpSpPr>
        <a:xfrm flipH="false" flipV="false" rot="0">
          <a:off x="0" y="0"/>
          <a:ext cx="0" cy="0"/>
          <a:chOff x="0" y="0"/>
          <a:chExt cx="0" cy="0"/>
        </a:xfrm>
      </p:grpSpPr>
      <p:sp>
        <p:nvSpPr>
          <p:cNvPr hidden="false" id="412" name="Shape 412"/>
          <p:cNvSpPr txBox="true"/>
          <p:nvPr isPhoto="false">
            <p:ph idx="5" type="body"/>
          </p:nvPr>
        </p:nvSpPr>
        <p:spPr>
          <a:prstGeom prst="rect">
            <a:avLst/>
          </a:prstGeom>
        </p:spPr>
        <p:txBody>
          <a:bodyPr/>
          <a:lstStyle>
            <a:defPPr/>
            <a:lvl1pPr lvl="0"/>
          </a:lstStyle>
          <a:p>
            <a:r>
              <a:rPr>
                <a:solidFill>
                  <a:srgbClr val="009999"/>
                </a:solidFill>
                <a:latin typeface="Tahoma"/>
                <a:ea typeface="Tahoma"/>
                <a:cs typeface="Tahoma"/>
              </a:rPr>
              <a:t>   Справедливая экономика</a:t>
            </a:r>
            <a:endParaRPr b="false" i="true">
              <a:solidFill>
                <a:srgbClr val="009999"/>
              </a:solidFill>
              <a:latin typeface="Tahoma"/>
              <a:ea typeface="Tahoma"/>
              <a:cs typeface="Tahoma"/>
            </a:endParaRPr>
          </a:p>
        </p:txBody>
      </p:sp>
      <p:sp>
        <p:nvSpPr>
          <p:cNvPr hidden="false" id="413" name="Shape 413"/>
          <p:cNvSpPr txBox="false"/>
          <p:nvPr isPhoto="false"/>
        </p:nvSpPr>
        <p:spPr>
          <a:xfrm flipH="false" flipV="false" rot="0">
            <a:off x="67408" y="3629885"/>
            <a:ext cx="9009184" cy="954106"/>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Безусловно</a:t>
            </a:r>
            <a:r>
              <a:rPr i="true" sz="1400">
                <a:solidFill>
                  <a:srgbClr val="009999"/>
                </a:solidFill>
                <a:latin typeface="Arial"/>
                <a:ea typeface="Arial"/>
                <a:cs typeface="Arial"/>
              </a:rPr>
              <a:t>, это масштабная и сложная задача. Однако нам необходимо обеспечить справедливое распределение национального богатства, чтобы каждый гражданин ощутил плоды поступательного экономического развития. Это принципиальный вопрос. Для устойчивого будущего нашего государства нам предстоит во что бы то ни стало выполнить данную стратегическую задачу.</a:t>
            </a:r>
            <a:endParaRPr i="true" sz="1400">
              <a:solidFill>
                <a:srgbClr val="009999"/>
              </a:solidFill>
              <a:latin typeface="Arial"/>
              <a:ea typeface="Arial"/>
              <a:cs typeface="Arial"/>
            </a:endParaRPr>
          </a:p>
        </p:txBody>
      </p:sp>
      <p:sp>
        <p:nvSpPr>
          <p:cNvPr hidden="false" id="414" name="Shape 414"/>
          <p:cNvSpPr txBox="false"/>
          <p:nvPr isPhoto="false"/>
        </p:nvSpPr>
        <p:spPr>
          <a:xfrm flipH="false" flipV="false" rot="0">
            <a:off x="187080" y="841502"/>
            <a:ext cx="8769841" cy="548707"/>
          </a:xfrm>
          <a:prstGeom prst="rect">
            <a:avLst/>
          </a:prstGeom>
          <a:noFill/>
          <a:ln>
            <a:noFill/>
          </a:ln>
        </p:spPr>
        <p:txBody>
          <a:bodyPr anchor="ctr" bIns="27860" lIns="55707" rIns="55707" tIns="27860" wrap="square">
            <a:spAutoFit/>
          </a:bodyPr>
          <a:p>
            <a:pPr algn="just" indent="0" marL="0"/>
            <a:r>
              <a:rPr b="true" i="true" sz="1600">
                <a:solidFill>
                  <a:srgbClr val="0000FF"/>
                </a:solidFill>
                <a:latin typeface="Arial"/>
                <a:ea typeface="Arial"/>
                <a:cs typeface="Arial"/>
              </a:rPr>
              <a:t>   Главная </a:t>
            </a:r>
            <a:r>
              <a:rPr b="true" i="true" sz="1600">
                <a:solidFill>
                  <a:srgbClr val="0000FF"/>
                </a:solidFill>
                <a:latin typeface="Arial"/>
                <a:ea typeface="Arial"/>
                <a:cs typeface="Arial"/>
              </a:rPr>
              <a:t>цель намеченных </a:t>
            </a:r>
            <a:r>
              <a:rPr b="true" i="true" sz="1600">
                <a:solidFill>
                  <a:srgbClr val="0000FF"/>
                </a:solidFill>
                <a:latin typeface="Arial"/>
                <a:ea typeface="Arial"/>
                <a:cs typeface="Arial"/>
              </a:rPr>
              <a:t>реформ – </a:t>
            </a:r>
            <a:r>
              <a:rPr b="true" i="true" sz="1600">
                <a:solidFill>
                  <a:srgbClr val="0000FF"/>
                </a:solidFill>
                <a:latin typeface="Arial"/>
                <a:ea typeface="Arial"/>
                <a:cs typeface="Arial"/>
              </a:rPr>
              <a:t>стабильный экономический рост на уровне 6-7 </a:t>
            </a:r>
            <a:r>
              <a:rPr b="true" i="true" sz="1600">
                <a:solidFill>
                  <a:srgbClr val="0000FF"/>
                </a:solidFill>
                <a:latin typeface="Arial"/>
                <a:ea typeface="Arial"/>
                <a:cs typeface="Arial"/>
              </a:rPr>
              <a:t>процентов…</a:t>
            </a:r>
            <a:endParaRPr b="true" i="true" sz="1600">
              <a:solidFill>
                <a:srgbClr val="0000FF"/>
              </a:solidFill>
              <a:latin typeface="Arial"/>
              <a:ea typeface="Arial"/>
              <a:cs typeface="Arial"/>
            </a:endParaRPr>
          </a:p>
        </p:txBody>
      </p:sp>
      <p:sp>
        <p:nvSpPr>
          <p:cNvPr hidden="false" id="415" name="Shape 415"/>
          <p:cNvSpPr txBox="false"/>
          <p:nvPr isPhoto="false"/>
        </p:nvSpPr>
        <p:spPr>
          <a:xfrm flipH="false" flipV="false" rot="0">
            <a:off x="1738622" y="1670212"/>
            <a:ext cx="6245813" cy="279436"/>
          </a:xfrm>
          <a:prstGeom prst="roundRect">
            <a:avLst/>
          </a:prstGeom>
          <a:no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200">
                <a:solidFill>
                  <a:srgbClr val="0000FF"/>
                </a:solidFill>
                <a:latin typeface="Arial"/>
                <a:ea typeface="Arial"/>
                <a:cs typeface="Arial"/>
              </a:rPr>
              <a:t> </a:t>
            </a:r>
            <a:r>
              <a:rPr sz="1600">
                <a:solidFill>
                  <a:srgbClr val="0000FF"/>
                </a:solidFill>
                <a:latin typeface="Arial"/>
                <a:ea typeface="Arial"/>
                <a:cs typeface="Arial"/>
              </a:rPr>
              <a:t>к 2029 году</a:t>
            </a:r>
            <a:endParaRPr sz="1600">
              <a:solidFill>
                <a:srgbClr val="0000FF"/>
              </a:solidFill>
              <a:latin typeface="Arial"/>
              <a:ea typeface="Arial"/>
              <a:cs typeface="Arial"/>
            </a:endParaRPr>
          </a:p>
        </p:txBody>
      </p:sp>
      <p:sp>
        <p:nvSpPr>
          <p:cNvPr hidden="false" id="416" name="Shape 416"/>
          <p:cNvSpPr txBox="false"/>
          <p:nvPr isPhoto="false"/>
        </p:nvSpPr>
        <p:spPr>
          <a:xfrm flipH="false" flipV="false" rot="0">
            <a:off x="333433" y="2071035"/>
            <a:ext cx="238947" cy="610869"/>
          </a:xfrm>
          <a:prstGeom prst="chevron">
            <a:avLst/>
          </a:prstGeom>
          <a:noFill/>
        </p:spPr>
        <p:style>
          <a:lnRef idx="2">
            <a:schemeClr val="accent1">
              <a:shade val="50000"/>
            </a:schemeClr>
          </a:lnRef>
          <a:fillRef idx="0"/>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417" name="Shape 417"/>
          <p:cNvSpPr txBox="false"/>
          <p:nvPr isPhoto="false"/>
        </p:nvSpPr>
        <p:spPr>
          <a:xfrm flipH="false" flipV="false" rot="0">
            <a:off x="1738621" y="2071035"/>
            <a:ext cx="3071917" cy="1268127"/>
          </a:xfrm>
          <a:prstGeom prst="roundRect">
            <a:avLst/>
          </a:prstGeom>
          <a:noFill/>
        </p:spPr>
        <p:style>
          <a:lnRef idx="2">
            <a:schemeClr val="accent1">
              <a:shade val="50000"/>
            </a:schemeClr>
          </a:lnRef>
          <a:fillRef idx="0"/>
          <a:effectRef idx="0"/>
          <a:fontRef idx="none"/>
        </p:style>
        <p:txBody>
          <a:bodyPr anchor="ctr" bIns="45720" lIns="91440" rIns="91440" tIns="45720"/>
          <a:p>
            <a:pPr algn="ctr" indent="0" marL="0"/>
            <a:r>
              <a:rPr sz="1600">
                <a:solidFill>
                  <a:srgbClr val="0000FF"/>
                </a:solidFill>
                <a:latin typeface="Arial"/>
                <a:ea typeface="Arial"/>
                <a:cs typeface="Arial"/>
              </a:rPr>
              <a:t> </a:t>
            </a:r>
            <a:r>
              <a:rPr sz="1600">
                <a:solidFill>
                  <a:srgbClr val="0000FF"/>
                </a:solidFill>
                <a:latin typeface="Arial"/>
                <a:ea typeface="Arial"/>
                <a:cs typeface="Arial"/>
              </a:rPr>
              <a:t>увеличение </a:t>
            </a:r>
            <a:r>
              <a:rPr sz="1600">
                <a:solidFill>
                  <a:srgbClr val="0000FF"/>
                </a:solidFill>
                <a:latin typeface="Arial"/>
                <a:ea typeface="Arial"/>
                <a:cs typeface="Arial"/>
              </a:rPr>
              <a:t>объема </a:t>
            </a:r>
            <a:r>
              <a:rPr sz="1600">
                <a:solidFill>
                  <a:srgbClr val="0000FF"/>
                </a:solidFill>
                <a:latin typeface="Arial"/>
                <a:ea typeface="Arial"/>
                <a:cs typeface="Arial"/>
              </a:rPr>
              <a:t>национальной экономики </a:t>
            </a:r>
            <a:endParaRPr sz="1600">
              <a:solidFill>
                <a:srgbClr val="0000FF"/>
              </a:solidFill>
              <a:latin typeface="Arial"/>
              <a:ea typeface="Arial"/>
              <a:cs typeface="Arial"/>
            </a:endParaRPr>
          </a:p>
          <a:p>
            <a:pPr algn="ctr" indent="0" marL="0"/>
            <a:r>
              <a:rPr sz="1600">
                <a:solidFill>
                  <a:srgbClr val="0000FF"/>
                </a:solidFill>
                <a:latin typeface="Arial"/>
                <a:ea typeface="Arial"/>
                <a:cs typeface="Arial"/>
              </a:rPr>
              <a:t>в </a:t>
            </a:r>
            <a:r>
              <a:rPr b="true" sz="2000">
                <a:solidFill>
                  <a:srgbClr val="0000FF"/>
                </a:solidFill>
                <a:latin typeface="Arial"/>
                <a:ea typeface="Arial"/>
                <a:cs typeface="Arial"/>
              </a:rPr>
              <a:t>2 </a:t>
            </a:r>
            <a:r>
              <a:rPr b="true" sz="2000">
                <a:solidFill>
                  <a:srgbClr val="0000FF"/>
                </a:solidFill>
                <a:latin typeface="Arial"/>
                <a:ea typeface="Arial"/>
                <a:cs typeface="Arial"/>
              </a:rPr>
              <a:t>раза</a:t>
            </a:r>
            <a:endParaRPr b="true" sz="2000">
              <a:solidFill>
                <a:srgbClr val="0000FF"/>
              </a:solidFill>
              <a:latin typeface="Arial"/>
              <a:ea typeface="Arial"/>
              <a:cs typeface="Arial"/>
            </a:endParaRPr>
          </a:p>
        </p:txBody>
      </p:sp>
      <p:sp>
        <p:nvSpPr>
          <p:cNvPr hidden="false" id="418" name="Shape 418"/>
          <p:cNvSpPr txBox="false"/>
          <p:nvPr isPhoto="false"/>
        </p:nvSpPr>
        <p:spPr>
          <a:xfrm flipH="false" flipV="false" rot="0">
            <a:off x="4890052" y="2071035"/>
            <a:ext cx="3094383" cy="1268127"/>
          </a:xfrm>
          <a:prstGeom prst="roundRect">
            <a:avLst/>
          </a:prstGeom>
          <a:noFill/>
        </p:spPr>
        <p:style>
          <a:lnRef idx="2">
            <a:schemeClr val="accent1">
              <a:shade val="50000"/>
            </a:schemeClr>
          </a:lnRef>
          <a:fillRef idx="0"/>
          <a:effectRef idx="0"/>
          <a:fontRef idx="none"/>
        </p:style>
        <p:txBody>
          <a:bodyPr anchor="ctr" bIns="45720" lIns="91440" rIns="91440" tIns="45720"/>
          <a:p>
            <a:pPr algn="ctr" indent="0" marL="0"/>
            <a:r>
              <a:rPr sz="1400">
                <a:solidFill>
                  <a:srgbClr val="0000FF"/>
                </a:solidFill>
                <a:latin typeface="Arial"/>
                <a:ea typeface="Arial"/>
                <a:cs typeface="Arial"/>
              </a:rPr>
              <a:t>до </a:t>
            </a:r>
            <a:r>
              <a:rPr b="true" sz="2000">
                <a:solidFill>
                  <a:srgbClr val="0000FF"/>
                </a:solidFill>
                <a:latin typeface="Arial"/>
                <a:ea typeface="Arial"/>
                <a:cs typeface="Arial"/>
              </a:rPr>
              <a:t>450 </a:t>
            </a:r>
            <a:r>
              <a:rPr b="true" sz="2000">
                <a:solidFill>
                  <a:srgbClr val="0000FF"/>
                </a:solidFill>
                <a:latin typeface="Arial"/>
                <a:ea typeface="Arial"/>
                <a:cs typeface="Arial"/>
              </a:rPr>
              <a:t>млрд. долларов</a:t>
            </a:r>
            <a:endParaRPr b="true" sz="2000">
              <a:solidFill>
                <a:srgbClr val="0000FF"/>
              </a:solidFill>
              <a:latin typeface="Arial"/>
              <a:ea typeface="Arial"/>
              <a:cs typeface="Arial"/>
            </a:endParaRPr>
          </a:p>
        </p:txBody>
      </p:sp>
    </p:spTree>
  </p:cSld>
</p:sld>
</file>

<file path=ppt/slides/slide23.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419" name="GroupShape 419"/>
        <p:cNvGrpSpPr/>
        <p:nvPr isPhoto="false"/>
      </p:nvGrpSpPr>
      <p:grpSpPr>
        <a:xfrm flipH="false" flipV="false" rot="0">
          <a:off x="0" y="0"/>
          <a:ext cx="0" cy="0"/>
          <a:chOff x="0" y="0"/>
          <a:chExt cx="0" cy="0"/>
        </a:xfrm>
      </p:grpSpPr>
      <p:sp>
        <p:nvSpPr>
          <p:cNvPr hidden="false" id="420" name="Shape 420"/>
          <p:cNvSpPr txBox="true"/>
          <p:nvPr isPhoto="false">
            <p:ph idx="5" type="body"/>
          </p:nvPr>
        </p:nvSpPr>
        <p:spPr>
          <a:prstGeom prst="rect">
            <a:avLst/>
          </a:prstGeom>
        </p:spPr>
        <p:txBody>
          <a:bodyPr/>
          <a:lstStyle>
            <a:defPPr/>
            <a:lvl1pPr lvl="0"/>
          </a:lstStyle>
          <a:p>
            <a:r>
              <a:rPr>
                <a:solidFill>
                  <a:srgbClr val="009999"/>
                </a:solidFill>
                <a:latin typeface="Arial"/>
                <a:ea typeface="Arial"/>
                <a:cs typeface="Arial"/>
              </a:rPr>
              <a:t>   Ключевые </a:t>
            </a:r>
            <a:r>
              <a:rPr>
                <a:solidFill>
                  <a:srgbClr val="009999"/>
                </a:solidFill>
                <a:latin typeface="Arial"/>
                <a:ea typeface="Arial"/>
                <a:cs typeface="Arial"/>
              </a:rPr>
              <a:t>направления развития страны</a:t>
            </a:r>
            <a:endParaRPr b="false">
              <a:solidFill>
                <a:srgbClr val="009999"/>
              </a:solidFill>
              <a:latin typeface="Tahoma"/>
              <a:ea typeface="Tahoma"/>
              <a:cs typeface="Tahoma"/>
            </a:endParaRPr>
          </a:p>
        </p:txBody>
      </p:sp>
      <p:sp>
        <p:nvSpPr>
          <p:cNvPr hidden="false" id="421" name="Shape 421"/>
          <p:cNvSpPr txBox="false"/>
          <p:nvPr isPhoto="false"/>
        </p:nvSpPr>
        <p:spPr>
          <a:xfrm flipH="false" flipV="false" rot="0">
            <a:off x="67408" y="615015"/>
            <a:ext cx="9009184" cy="738664"/>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У </a:t>
            </a:r>
            <a:r>
              <a:rPr i="true" sz="1400">
                <a:solidFill>
                  <a:srgbClr val="009999"/>
                </a:solidFill>
                <a:latin typeface="Arial"/>
                <a:ea typeface="Arial"/>
                <a:cs typeface="Arial"/>
              </a:rPr>
              <a:t>нас есть четкий образ будущего: мы строим Справедливый Казахстан – страну равных возможностей и прогресса. Мы созидаем эффективное государство, в котором господствуют закон и порядок, культура диалога, ответственности и солидарности.</a:t>
            </a:r>
            <a:endParaRPr i="true" sz="1400">
              <a:solidFill>
                <a:srgbClr val="009999"/>
              </a:solidFill>
              <a:latin typeface="Arial"/>
              <a:ea typeface="Arial"/>
              <a:cs typeface="Arial"/>
            </a:endParaRPr>
          </a:p>
        </p:txBody>
      </p:sp>
      <p:sp>
        <p:nvSpPr>
          <p:cNvPr hidden="false" id="422" name="Shape 422"/>
          <p:cNvSpPr txBox="false"/>
          <p:nvPr isPhoto="false"/>
        </p:nvSpPr>
        <p:spPr>
          <a:xfrm flipH="false" flipV="false" rot="0">
            <a:off x="67408" y="4338876"/>
            <a:ext cx="9009184" cy="738663"/>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Достичь </a:t>
            </a:r>
            <a:r>
              <a:rPr i="true" sz="1400">
                <a:solidFill>
                  <a:srgbClr val="009999"/>
                </a:solidFill>
                <a:latin typeface="Arial"/>
                <a:ea typeface="Arial"/>
                <a:cs typeface="Arial"/>
              </a:rPr>
              <a:t>стоящей перед нами высокой цели будет непросто. Но если объединить усилия граждан, бизнеса, представителей власти, то нам это по плечу. Только так мы сможем коренным образом трансформировать существующую модель развития государства и преодолеть все трудности.</a:t>
            </a:r>
            <a:endParaRPr i="true" sz="1400">
              <a:solidFill>
                <a:srgbClr val="009999"/>
              </a:solidFill>
              <a:latin typeface="Arial"/>
              <a:ea typeface="Arial"/>
              <a:cs typeface="Arial"/>
            </a:endParaRPr>
          </a:p>
        </p:txBody>
      </p:sp>
      <p:pic>
        <p:nvPicPr>
          <p:cNvPr hidden="false" id="424" name="Picture 424"/>
          <p:cNvPicPr preferRelativeResize="true"/>
          <p:nvPr isPhoto="false"/>
        </p:nvPicPr>
        <p:blipFill>
          <a:blip r:embed="rId1"/>
          <a:stretch/>
        </p:blipFill>
        <p:spPr>
          <a:xfrm flipH="false" flipV="false" rot="0">
            <a:off x="3005841" y="1919909"/>
            <a:ext cx="3735457" cy="1916596"/>
          </a:xfrm>
          <a:prstGeom prst="rect">
            <a:avLst/>
          </a:prstGeom>
          <a:ln>
            <a:noFill/>
          </a:ln>
        </p:spPr>
      </p:pic>
      <p:sp>
        <p:nvSpPr>
          <p:cNvPr hidden="false" id="425" name="Shape 425"/>
          <p:cNvSpPr txBox="false"/>
          <p:nvPr isPhoto="false"/>
        </p:nvSpPr>
        <p:spPr>
          <a:xfrm flipH="false" flipV="false" rot="0">
            <a:off x="1984214" y="1573717"/>
            <a:ext cx="1318909" cy="590986"/>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Равные возможности</a:t>
            </a:r>
            <a:endParaRPr b="true" sz="1400">
              <a:solidFill>
                <a:srgbClr val="0000FF"/>
              </a:solidFill>
              <a:latin typeface="Arial"/>
              <a:ea typeface="Arial"/>
              <a:cs typeface="Arial"/>
            </a:endParaRPr>
          </a:p>
        </p:txBody>
      </p:sp>
      <p:sp>
        <p:nvSpPr>
          <p:cNvPr hidden="false" id="426" name="Shape 426"/>
          <p:cNvSpPr txBox="false"/>
          <p:nvPr isPhoto="false"/>
        </p:nvSpPr>
        <p:spPr>
          <a:xfrm flipH="false" flipV="false" rot="0">
            <a:off x="5209854" y="1565527"/>
            <a:ext cx="2528538" cy="345157"/>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Эффективное государство</a:t>
            </a:r>
            <a:endParaRPr b="true" sz="1400">
              <a:solidFill>
                <a:srgbClr val="0000FF"/>
              </a:solidFill>
              <a:latin typeface="Arial"/>
              <a:ea typeface="Arial"/>
              <a:cs typeface="Arial"/>
            </a:endParaRPr>
          </a:p>
        </p:txBody>
      </p:sp>
      <p:sp>
        <p:nvSpPr>
          <p:cNvPr hidden="false" id="427" name="Shape 427"/>
          <p:cNvSpPr txBox="false"/>
          <p:nvPr isPhoto="false"/>
        </p:nvSpPr>
        <p:spPr>
          <a:xfrm flipH="false" flipV="false" rot="0">
            <a:off x="1220016" y="2452536"/>
            <a:ext cx="1708428" cy="509371"/>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Господство                      закона и порядка</a:t>
            </a:r>
            <a:endParaRPr b="true" sz="1400">
              <a:solidFill>
                <a:srgbClr val="0000FF"/>
              </a:solidFill>
              <a:latin typeface="Arial"/>
              <a:ea typeface="Arial"/>
              <a:cs typeface="Arial"/>
            </a:endParaRPr>
          </a:p>
        </p:txBody>
      </p:sp>
      <p:sp>
        <p:nvSpPr>
          <p:cNvPr hidden="false" id="428" name="Shape 428"/>
          <p:cNvSpPr txBox="false"/>
          <p:nvPr isPhoto="false"/>
        </p:nvSpPr>
        <p:spPr>
          <a:xfrm flipH="false" flipV="false" rot="0">
            <a:off x="2952962" y="3790279"/>
            <a:ext cx="1768883" cy="315045"/>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 Культура диалога</a:t>
            </a:r>
            <a:endParaRPr b="true" sz="1400">
              <a:solidFill>
                <a:srgbClr val="0000FF"/>
              </a:solidFill>
              <a:latin typeface="Arial"/>
              <a:ea typeface="Arial"/>
              <a:cs typeface="Arial"/>
            </a:endParaRPr>
          </a:p>
        </p:txBody>
      </p:sp>
      <p:sp>
        <p:nvSpPr>
          <p:cNvPr hidden="false" id="429" name="Shape 429"/>
          <p:cNvSpPr txBox="false"/>
          <p:nvPr isPhoto="false"/>
        </p:nvSpPr>
        <p:spPr>
          <a:xfrm flipH="false" flipV="false" rot="0">
            <a:off x="1393762" y="3329935"/>
            <a:ext cx="1670707" cy="354459"/>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Ответственность </a:t>
            </a:r>
            <a:endParaRPr b="true" sz="1400">
              <a:solidFill>
                <a:srgbClr val="0000FF"/>
              </a:solidFill>
              <a:latin typeface="Arial"/>
              <a:ea typeface="Arial"/>
              <a:cs typeface="Arial"/>
            </a:endParaRPr>
          </a:p>
        </p:txBody>
      </p:sp>
      <p:sp>
        <p:nvSpPr>
          <p:cNvPr hidden="false" id="430" name="Shape 430"/>
          <p:cNvSpPr txBox="false"/>
          <p:nvPr isPhoto="false"/>
        </p:nvSpPr>
        <p:spPr>
          <a:xfrm flipH="false" flipV="false" rot="0">
            <a:off x="6848626" y="2204668"/>
            <a:ext cx="1514691" cy="358340"/>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 Солидарность</a:t>
            </a:r>
            <a:endParaRPr b="true" sz="1400">
              <a:solidFill>
                <a:srgbClr val="0000FF"/>
              </a:solidFill>
              <a:latin typeface="Arial"/>
              <a:ea typeface="Arial"/>
              <a:cs typeface="Arial"/>
            </a:endParaRPr>
          </a:p>
        </p:txBody>
      </p:sp>
      <p:sp>
        <p:nvSpPr>
          <p:cNvPr hidden="false" id="431" name="Shape 431"/>
          <p:cNvSpPr txBox="false"/>
          <p:nvPr isPhoto="false"/>
        </p:nvSpPr>
        <p:spPr>
          <a:xfrm flipH="false" flipV="false" rot="0">
            <a:off x="6532739" y="2972348"/>
            <a:ext cx="2424182" cy="382285"/>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Единство и Сплоченность</a:t>
            </a:r>
            <a:endParaRPr sz="1400">
              <a:solidFill>
                <a:srgbClr val="0000FF"/>
              </a:solidFill>
              <a:latin typeface="Arial"/>
              <a:ea typeface="Arial"/>
              <a:cs typeface="Arial"/>
            </a:endParaRPr>
          </a:p>
        </p:txBody>
      </p:sp>
      <p:sp>
        <p:nvSpPr>
          <p:cNvPr hidden="false" id="432" name="Shape 432"/>
          <p:cNvSpPr txBox="false"/>
          <p:nvPr isPhoto="false"/>
        </p:nvSpPr>
        <p:spPr>
          <a:xfrm flipH="false" flipV="false" rot="0">
            <a:off x="5052626" y="3790279"/>
            <a:ext cx="2019452" cy="454933"/>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 Общество с единой системой ценностей</a:t>
            </a:r>
            <a:endParaRPr b="true" sz="1400">
              <a:solidFill>
                <a:srgbClr val="0000FF"/>
              </a:solidFill>
              <a:latin typeface="Arial"/>
              <a:ea typeface="Arial"/>
              <a:cs typeface="Arial"/>
            </a:endParaRPr>
          </a:p>
        </p:txBody>
      </p:sp>
      <p:sp>
        <p:nvSpPr>
          <p:cNvPr hidden="false" id="433" name="Shape 433"/>
          <p:cNvSpPr txBox="false"/>
          <p:nvPr isPhoto="false"/>
        </p:nvSpPr>
        <p:spPr>
          <a:xfrm flipH="false" flipV="false" rot="0">
            <a:off x="3462037" y="1401943"/>
            <a:ext cx="1318909" cy="379649"/>
          </a:xfrm>
          <a:prstGeom prst="roundRect">
            <a:avLst/>
          </a:prstGeom>
          <a:solidFill>
            <a:schemeClr val="accent6">
              <a:lumMod val="20000"/>
              <a:lumOff val="80000"/>
            </a:schemeClr>
          </a:solidFill>
        </p:spPr>
        <p:style>
          <a:lnRef idx="2">
            <a:schemeClr val="accent1">
              <a:shade val="50000"/>
            </a:schemeClr>
          </a:lnRef>
          <a:fillRef idx="0"/>
          <a:effectRef idx="0"/>
          <a:fontRef idx="none"/>
        </p:style>
        <p:txBody>
          <a:bodyPr anchor="ctr" bIns="45720" lIns="91440" rIns="91440" tIns="45720"/>
          <a:p>
            <a:pPr algn="ctr" indent="0" marL="0">
              <a:spcAft>
                <a:spcPts val="1350"/>
              </a:spcAft>
            </a:pPr>
            <a:r>
              <a:rPr sz="1400">
                <a:solidFill>
                  <a:srgbClr val="0000FF"/>
                </a:solidFill>
                <a:latin typeface="Arial"/>
                <a:ea typeface="Arial"/>
                <a:cs typeface="Arial"/>
              </a:rPr>
              <a:t>Прогресс</a:t>
            </a:r>
            <a:endParaRPr b="true" sz="1400">
              <a:solidFill>
                <a:srgbClr val="0000FF"/>
              </a:solidFill>
              <a:latin typeface="Arial"/>
              <a:ea typeface="Arial"/>
              <a:cs typeface="Arial"/>
            </a:endParaRPr>
          </a:p>
        </p:txBody>
      </p:sp>
    </p:spTree>
  </p:cSld>
</p:sld>
</file>

<file path=ppt/slides/slide3.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61" name="GroupShape 61"/>
        <p:cNvGrpSpPr/>
        <p:nvPr isPhoto="false"/>
      </p:nvGrpSpPr>
      <p:grpSpPr>
        <a:xfrm flipH="false" flipV="false" rot="0">
          <a:off x="0" y="0"/>
          <a:ext cx="0" cy="0"/>
          <a:chOff x="0" y="0"/>
          <a:chExt cx="0" cy="0"/>
        </a:xfrm>
      </p:grpSpPr>
      <p:sp>
        <p:nvSpPr>
          <p:cNvPr hidden="false" id="62" name="Shape 62"/>
          <p:cNvSpPr txBox="false"/>
          <p:nvPr isPhoto="false"/>
        </p:nvSpPr>
        <p:spPr>
          <a:xfrm flipH="false" flipV="false" rot="0">
            <a:off x="182390" y="1035542"/>
            <a:ext cx="4408131" cy="702594"/>
          </a:xfrm>
          <a:prstGeom prst="rect">
            <a:avLst/>
          </a:prstGeom>
          <a:noFill/>
          <a:ln>
            <a:noFill/>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just"/>
            <a:r>
              <a:rPr i="true" sz="1400">
                <a:solidFill>
                  <a:srgbClr val="009999"/>
                </a:solidFill>
                <a:latin typeface="Arial"/>
                <a:ea typeface="Arial"/>
                <a:cs typeface="Arial"/>
              </a:rPr>
              <a:t>В </a:t>
            </a:r>
            <a:r>
              <a:rPr i="true" sz="1400">
                <a:solidFill>
                  <a:srgbClr val="009999"/>
                </a:solidFill>
                <a:latin typeface="Arial"/>
                <a:ea typeface="Arial"/>
                <a:cs typeface="Arial"/>
              </a:rPr>
              <a:t>результате </a:t>
            </a:r>
            <a:r>
              <a:rPr i="true" sz="1400">
                <a:solidFill>
                  <a:srgbClr val="009999"/>
                </a:solidFill>
                <a:latin typeface="Arial"/>
                <a:ea typeface="Arial"/>
                <a:cs typeface="Arial"/>
              </a:rPr>
              <a:t>масштабных политических преобразований, начатых в 2022 году, обеспечен оптимальный баланс между ветвями власти</a:t>
            </a:r>
            <a:endParaRPr i="true" sz="1400">
              <a:solidFill>
                <a:srgbClr val="009999"/>
              </a:solidFill>
              <a:latin typeface="Arial"/>
              <a:ea typeface="Arial"/>
              <a:cs typeface="Arial"/>
            </a:endParaRPr>
          </a:p>
        </p:txBody>
      </p:sp>
      <p:sp>
        <p:nvSpPr>
          <p:cNvPr hidden="false" id="63" name="Shape 63"/>
          <p:cNvSpPr txBox="true"/>
          <p:nvPr isPhoto="false"/>
        </p:nvSpPr>
        <p:spPr>
          <a:xfrm flipH="false" flipV="false" rot="0">
            <a:off x="205043" y="112937"/>
            <a:ext cx="6209010"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Политические преобразования</a:t>
            </a:r>
            <a:endParaRPr b="true" sz="1800">
              <a:solidFill>
                <a:srgbClr val="009999"/>
              </a:solidFill>
              <a:latin typeface="Tahoma"/>
              <a:ea typeface="Tahoma"/>
              <a:cs typeface="Tahoma"/>
            </a:endParaRPr>
          </a:p>
        </p:txBody>
      </p:sp>
      <p:sp>
        <p:nvSpPr>
          <p:cNvPr hidden="false" id="64" name="Shape 64"/>
          <p:cNvSpPr txBox="false"/>
          <p:nvPr isPhoto="false"/>
        </p:nvSpPr>
        <p:spPr>
          <a:xfrm flipH="false" flipV="false" rot="0">
            <a:off x="4786463" y="1211691"/>
            <a:ext cx="219073" cy="344031"/>
          </a:xfrm>
          <a:prstGeom prst="chevron">
            <a:avLst/>
          </a:prstGeom>
        </p:spPr>
        <p:style>
          <a:lnRef idx="2">
            <a:schemeClr val="accent1">
              <a:shade val="50000"/>
            </a:schemeClr>
          </a:lnRef>
          <a:fillRef idx="1">
            <a:schemeClr val="accent1"/>
          </a:fillRef>
          <a:effectRef idx="0"/>
          <a:fontRef idx="none"/>
        </p:style>
        <p:txBody>
          <a:bodyPr anchor="ctr" bIns="45720" lIns="91440" rIns="91440" tIns="45720"/>
          <a:p>
            <a:pPr algn="l" indent="0" marL="0"/>
            <a:endParaRPr sz="1350">
              <a:solidFill>
                <a:schemeClr val="lt1"/>
              </a:solidFill>
              <a:latin typeface="+mn-lt"/>
              <a:ea typeface="+mn-ea"/>
              <a:cs typeface="+mn-cs"/>
            </a:endParaRPr>
          </a:p>
        </p:txBody>
      </p:sp>
      <p:sp>
        <p:nvSpPr>
          <p:cNvPr hidden="false" id="65" name="Shape 65"/>
          <p:cNvSpPr txBox="false"/>
          <p:nvPr isPhoto="false"/>
        </p:nvSpPr>
        <p:spPr>
          <a:xfrm flipH="false" flipV="false" rot="0">
            <a:off x="5201478" y="691280"/>
            <a:ext cx="3723861" cy="1384852"/>
          </a:xfrm>
          <a:prstGeom prst="roundRect">
            <a:avLst/>
          </a:prstGeom>
          <a:solidFill>
            <a:schemeClr val="accent4">
              <a:lumMod val="40000"/>
              <a:lumOff val="60000"/>
            </a:schemeClr>
          </a:solidFill>
        </p:spPr>
        <p:style>
          <a:lnRef idx="2">
            <a:schemeClr val="accent1">
              <a:shade val="50000"/>
            </a:schemeClr>
          </a:lnRef>
          <a:fillRef idx="0"/>
          <a:effectRef idx="0"/>
          <a:fontRef idx="none"/>
        </p:style>
        <p:txBody>
          <a:bodyPr anchor="ctr" bIns="45720" lIns="91440" rIns="91440" tIns="45720"/>
          <a:p>
            <a:pPr algn="ctr" indent="0" marL="0"/>
            <a:r>
              <a:rPr b="true" sz="1800">
                <a:solidFill>
                  <a:srgbClr val="009999"/>
                </a:solidFill>
                <a:latin typeface="Arial"/>
                <a:ea typeface="Arial"/>
                <a:cs typeface="Arial"/>
              </a:rPr>
              <a:t>«Сильный Президент – влиятельный Парламент – подотчетное Правительство»</a:t>
            </a:r>
            <a:endParaRPr sz="1800">
              <a:solidFill>
                <a:srgbClr val="009999"/>
              </a:solidFill>
              <a:latin typeface="Arial"/>
              <a:ea typeface="Arial"/>
              <a:cs typeface="Arial"/>
            </a:endParaRPr>
          </a:p>
        </p:txBody>
      </p:sp>
      <p:sp>
        <p:nvSpPr>
          <p:cNvPr hidden="false" id="66" name="Shape 66"/>
          <p:cNvSpPr txBox="false"/>
          <p:nvPr isPhoto="false"/>
        </p:nvSpPr>
        <p:spPr>
          <a:xfrm flipH="false" flipV="false" rot="0">
            <a:off x="940535" y="2402446"/>
            <a:ext cx="3649986" cy="302485"/>
          </a:xfrm>
          <a:prstGeom prst="rect">
            <a:avLst/>
          </a:prstGeom>
          <a:solidFill>
            <a:schemeClr val="accent1">
              <a:lumMod val="20000"/>
              <a:lumOff val="80000"/>
            </a:schemeClr>
          </a:solidFill>
          <a:ln w="9525">
            <a:solidFill>
              <a:schemeClr val="accent4"/>
            </a:solidFill>
            <a:prstDash val="solid"/>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r>
              <a:rPr sz="1600">
                <a:solidFill>
                  <a:srgbClr val="0000FF"/>
                </a:solidFill>
                <a:latin typeface="Arial"/>
                <a:ea typeface="Arial"/>
                <a:cs typeface="Arial"/>
              </a:rPr>
              <a:t>  Защита прав человека</a:t>
            </a:r>
            <a:endParaRPr i="true" sz="1600">
              <a:solidFill>
                <a:srgbClr val="0000FF"/>
              </a:solidFill>
              <a:latin typeface="Arial"/>
              <a:ea typeface="Arial"/>
              <a:cs typeface="Arial"/>
            </a:endParaRPr>
          </a:p>
        </p:txBody>
      </p:sp>
      <p:sp>
        <p:nvSpPr>
          <p:cNvPr hidden="false" id="67" name="Shape 67"/>
          <p:cNvSpPr txBox="false"/>
          <p:nvPr isPhoto="false"/>
        </p:nvSpPr>
        <p:spPr>
          <a:xfrm flipH="false" flipV="false" rot="0">
            <a:off x="940535" y="3037549"/>
            <a:ext cx="3649986" cy="548707"/>
          </a:xfrm>
          <a:prstGeom prst="rect">
            <a:avLst/>
          </a:prstGeom>
          <a:solidFill>
            <a:schemeClr val="accent1">
              <a:lumMod val="20000"/>
              <a:lumOff val="80000"/>
            </a:schemeClr>
          </a:solidFill>
          <a:ln>
            <a:solidFill>
              <a:schemeClr val="accent4"/>
            </a:solidFill>
            <a:prstDash val="soli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r>
              <a:rPr sz="1600">
                <a:solidFill>
                  <a:srgbClr val="0000FF"/>
                </a:solidFill>
                <a:latin typeface="Arial"/>
                <a:ea typeface="Arial"/>
                <a:cs typeface="Arial"/>
              </a:rPr>
              <a:t>Меры по обеспечению верховенства Закона и Справедливости</a:t>
            </a:r>
            <a:endParaRPr i="true" sz="1600">
              <a:solidFill>
                <a:srgbClr val="0000FF"/>
              </a:solidFill>
              <a:latin typeface="Arial"/>
              <a:ea typeface="Arial"/>
              <a:cs typeface="Arial"/>
            </a:endParaRPr>
          </a:p>
        </p:txBody>
      </p:sp>
      <p:sp>
        <p:nvSpPr>
          <p:cNvPr hidden="false" id="68" name="Shape 68"/>
          <p:cNvSpPr txBox="false"/>
          <p:nvPr isPhoto="false"/>
        </p:nvSpPr>
        <p:spPr>
          <a:xfrm flipH="false" flipV="false" rot="0">
            <a:off x="5305602" y="4008288"/>
            <a:ext cx="3488535" cy="794927"/>
          </a:xfrm>
          <a:prstGeom prst="rect">
            <a:avLst/>
          </a:prstGeom>
          <a:solidFill>
            <a:schemeClr val="accent1">
              <a:lumMod val="20000"/>
              <a:lumOff val="80000"/>
            </a:schemeClr>
          </a:solidFill>
          <a:ln w="9525">
            <a:solidFill>
              <a:schemeClr val="accent4"/>
            </a:solidFill>
            <a:prstDash val="solid"/>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r>
              <a:rPr sz="1600">
                <a:solidFill>
                  <a:srgbClr val="0000FF"/>
                </a:solidFill>
                <a:latin typeface="Arial"/>
                <a:ea typeface="Arial"/>
                <a:cs typeface="Arial"/>
              </a:rPr>
              <a:t>Расширение возможности участия граждан в принятии государственных решений</a:t>
            </a:r>
            <a:endParaRPr i="true" sz="1600">
              <a:solidFill>
                <a:srgbClr val="0000FF"/>
              </a:solidFill>
              <a:latin typeface="Arial"/>
              <a:ea typeface="Arial"/>
              <a:cs typeface="Arial"/>
            </a:endParaRPr>
          </a:p>
        </p:txBody>
      </p:sp>
      <p:sp>
        <p:nvSpPr>
          <p:cNvPr hidden="false" id="69" name="Shape 69"/>
          <p:cNvSpPr txBox="false"/>
          <p:nvPr isPhoto="false"/>
        </p:nvSpPr>
        <p:spPr>
          <a:xfrm flipH="false" flipV="false" rot="0">
            <a:off x="5305602" y="2988995"/>
            <a:ext cx="3488535" cy="794927"/>
          </a:xfrm>
          <a:prstGeom prst="rect">
            <a:avLst/>
          </a:prstGeom>
          <a:solidFill>
            <a:schemeClr val="accent1">
              <a:lumMod val="20000"/>
              <a:lumOff val="80000"/>
            </a:schemeClr>
          </a:solidFill>
          <a:ln w="9525">
            <a:solidFill>
              <a:schemeClr val="accent4"/>
            </a:solidFill>
            <a:prstDash val="solid"/>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r>
              <a:rPr sz="1600">
                <a:solidFill>
                  <a:srgbClr val="0000FF"/>
                </a:solidFill>
                <a:latin typeface="Arial"/>
                <a:ea typeface="Arial"/>
                <a:cs typeface="Arial"/>
              </a:rPr>
              <a:t>Качественно новый уровень политической культуры казахстанского общества</a:t>
            </a:r>
            <a:endParaRPr i="true" sz="1600">
              <a:solidFill>
                <a:srgbClr val="0000FF"/>
              </a:solidFill>
              <a:latin typeface="Arial"/>
              <a:ea typeface="Arial"/>
              <a:cs typeface="Arial"/>
            </a:endParaRPr>
          </a:p>
        </p:txBody>
      </p:sp>
      <p:pic>
        <p:nvPicPr>
          <p:cNvPr hidden="false" id="71" name="Picture 71"/>
          <p:cNvPicPr preferRelativeResize="true"/>
          <p:nvPr isPhoto="false"/>
        </p:nvPicPr>
        <p:blipFill>
          <a:blip r:embed="rId1"/>
          <a:srcRect b="34757" l="9383" r="7975" t="0"/>
          <a:stretch/>
        </p:blipFill>
        <p:spPr>
          <a:xfrm flipH="false" flipV="false" rot="0">
            <a:off x="6182139" y="2154422"/>
            <a:ext cx="1208197" cy="610208"/>
          </a:xfrm>
          <a:prstGeom prst="rect">
            <a:avLst/>
          </a:prstGeom>
        </p:spPr>
      </p:pic>
      <p:pic>
        <p:nvPicPr>
          <p:cNvPr hidden="false" id="73" name="Picture 73"/>
          <p:cNvPicPr preferRelativeResize="true"/>
          <p:nvPr isPhoto="false"/>
        </p:nvPicPr>
        <p:blipFill>
          <a:blip r:embed="rId2"/>
          <a:srcRect b="0" l="0" r="42654" t="0"/>
          <a:stretch/>
        </p:blipFill>
        <p:spPr>
          <a:xfrm flipH="false" flipV="false" rot="0">
            <a:off x="563218" y="2076132"/>
            <a:ext cx="464740" cy="604796"/>
          </a:xfrm>
          <a:prstGeom prst="rect">
            <a:avLst/>
          </a:prstGeom>
        </p:spPr>
      </p:pic>
      <p:pic>
        <p:nvPicPr>
          <p:cNvPr hidden="false" id="75" name="Picture 75"/>
          <p:cNvPicPr preferRelativeResize="true"/>
          <p:nvPr isPhoto="false"/>
        </p:nvPicPr>
        <p:blipFill>
          <a:blip r:embed="rId3"/>
          <a:srcRect b="0" l="0" r="42654" t="0"/>
          <a:stretch/>
        </p:blipFill>
        <p:spPr>
          <a:xfrm flipH="false" flipV="false" rot="0">
            <a:off x="563218" y="3018923"/>
            <a:ext cx="464740" cy="604796"/>
          </a:xfrm>
          <a:prstGeom prst="rect">
            <a:avLst/>
          </a:prstGeom>
        </p:spPr>
      </p:pic>
      <p:pic>
        <p:nvPicPr>
          <p:cNvPr hidden="false" id="77" name="Picture 77"/>
          <p:cNvPicPr preferRelativeResize="true"/>
          <p:nvPr isPhoto="false"/>
        </p:nvPicPr>
        <p:blipFill>
          <a:blip r:embed="rId4"/>
          <a:srcRect b="0" l="0" r="42654" t="0"/>
          <a:stretch/>
        </p:blipFill>
        <p:spPr>
          <a:xfrm flipH="false" flipV="false" rot="0">
            <a:off x="4921703" y="3942700"/>
            <a:ext cx="464739" cy="604796"/>
          </a:xfrm>
          <a:prstGeom prst="rect">
            <a:avLst/>
          </a:prstGeom>
        </p:spPr>
      </p:pic>
      <p:pic>
        <p:nvPicPr>
          <p:cNvPr hidden="false" id="79" name="Picture 79"/>
          <p:cNvPicPr preferRelativeResize="true"/>
          <p:nvPr isPhoto="false"/>
        </p:nvPicPr>
        <p:blipFill>
          <a:blip r:embed="rId5"/>
          <a:srcRect b="0" l="0" r="42654" t="0"/>
          <a:stretch/>
        </p:blipFill>
        <p:spPr>
          <a:xfrm flipH="false" flipV="false" rot="0">
            <a:off x="4921703" y="2830217"/>
            <a:ext cx="464739" cy="604795"/>
          </a:xfrm>
          <a:prstGeom prst="rect">
            <a:avLst/>
          </a:prstGeom>
        </p:spPr>
      </p:pic>
      <p:pic>
        <p:nvPicPr>
          <p:cNvPr hidden="false" id="81" name="Picture 81"/>
          <p:cNvPicPr preferRelativeResize="true"/>
          <p:nvPr isPhoto="false"/>
        </p:nvPicPr>
        <p:blipFill>
          <a:blip r:embed="rId6"/>
          <a:stretch/>
        </p:blipFill>
        <p:spPr>
          <a:xfrm flipH="false" flipV="false" rot="0">
            <a:off x="1861930" y="3783923"/>
            <a:ext cx="1750068" cy="1203907"/>
          </a:xfrm>
          <a:prstGeom prst="rect">
            <a:avLst/>
          </a:prstGeom>
          <a:ln>
            <a:noFill/>
          </a:ln>
        </p:spPr>
      </p:pic>
    </p:spTree>
  </p:cSld>
</p:sld>
</file>

<file path=ppt/slides/slide4.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82" name="GroupShape 82"/>
        <p:cNvGrpSpPr/>
        <p:nvPr isPhoto="false"/>
      </p:nvGrpSpPr>
      <p:grpSpPr>
        <a:xfrm flipH="false" flipV="false" rot="0">
          <a:off x="0" y="0"/>
          <a:ext cx="0" cy="0"/>
          <a:chOff x="0" y="0"/>
          <a:chExt cx="0" cy="0"/>
        </a:xfrm>
      </p:grpSpPr>
      <p:sp>
        <p:nvSpPr>
          <p:cNvPr hidden="false" id="83" name="Shape 83"/>
          <p:cNvSpPr txBox="false"/>
          <p:nvPr isPhoto="false"/>
        </p:nvSpPr>
        <p:spPr>
          <a:xfrm flipH="false" flipV="false" rot="0">
            <a:off x="1182730" y="3006724"/>
            <a:ext cx="2272766" cy="333262"/>
          </a:xfrm>
          <a:prstGeom prst="rect">
            <a:avLst/>
          </a:prstGeom>
          <a:noFill/>
          <a:ln>
            <a:solidFill>
              <a:srgbClr val="FFC000"/>
            </a:solidFill>
            <a:prstDash val="solid"/>
          </a:ln>
        </p:spPr>
        <p:txBody>
          <a:bodyPr anchor="ctr" bIns="27860" lIns="55707" rIns="55707" tIns="27860" wrap="square">
            <a:spAutoFit/>
          </a:bodyPr>
          <a:p>
            <a:pPr algn="ctr" indent="0" marL="0"/>
            <a:r>
              <a:rPr sz="1800">
                <a:solidFill>
                  <a:srgbClr val="0000FF"/>
                </a:solidFill>
                <a:latin typeface="Arial"/>
                <a:ea typeface="Arial"/>
                <a:cs typeface="Arial"/>
              </a:rPr>
              <a:t>Справедливость</a:t>
            </a:r>
            <a:endParaRPr sz="1800">
              <a:solidFill>
                <a:srgbClr val="0000FF"/>
              </a:solidFill>
              <a:latin typeface="Arial"/>
              <a:ea typeface="Arial"/>
              <a:cs typeface="Arial"/>
            </a:endParaRPr>
          </a:p>
        </p:txBody>
      </p:sp>
      <p:sp>
        <p:nvSpPr>
          <p:cNvPr hidden="false" id="84" name="Shape 84"/>
          <p:cNvSpPr txBox="false"/>
          <p:nvPr isPhoto="false"/>
        </p:nvSpPr>
        <p:spPr>
          <a:xfrm flipH="false" flipV="false" rot="0">
            <a:off x="2060714" y="2054039"/>
            <a:ext cx="5353878" cy="610262"/>
          </a:xfrm>
          <a:prstGeom prst="rect">
            <a:avLst/>
          </a:prstGeom>
          <a:solidFill>
            <a:schemeClr val="accent4">
              <a:lumMod val="20000"/>
              <a:lumOff val="80000"/>
            </a:schemeClr>
          </a:solidFill>
          <a:ln w="9525">
            <a:solidFill>
              <a:srgbClr val="FFC000"/>
            </a:solidFill>
            <a:prstDash val="solid"/>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r>
              <a:rPr sz="1600">
                <a:solidFill>
                  <a:srgbClr val="0000FF"/>
                </a:solidFill>
                <a:latin typeface="Arial"/>
                <a:ea typeface="Arial"/>
                <a:cs typeface="Arial"/>
              </a:rPr>
              <a:t>определяющие принципы</a:t>
            </a:r>
            <a:endParaRPr sz="1600">
              <a:solidFill>
                <a:srgbClr val="0000FF"/>
              </a:solidFill>
              <a:latin typeface="Arial"/>
              <a:ea typeface="Arial"/>
              <a:cs typeface="Arial"/>
            </a:endParaRPr>
          </a:p>
          <a:p>
            <a:pPr algn="ctr"/>
            <a:r>
              <a:rPr b="true" sz="2000">
                <a:solidFill>
                  <a:srgbClr val="0000FF"/>
                </a:solidFill>
                <a:latin typeface="Arial"/>
                <a:ea typeface="Arial"/>
                <a:cs typeface="Arial"/>
              </a:rPr>
              <a:t>Нового экономического курса страны</a:t>
            </a:r>
            <a:endParaRPr i="true" sz="2000">
              <a:solidFill>
                <a:srgbClr val="0000FF"/>
              </a:solidFill>
              <a:latin typeface="Arial"/>
              <a:ea typeface="Arial"/>
              <a:cs typeface="Arial"/>
            </a:endParaRPr>
          </a:p>
        </p:txBody>
      </p:sp>
      <p:sp>
        <p:nvSpPr>
          <p:cNvPr hidden="false" id="85" name="Shape 85"/>
          <p:cNvSpPr txBox="true"/>
          <p:nvPr isPhoto="false"/>
        </p:nvSpPr>
        <p:spPr>
          <a:xfrm flipH="false" flipV="false" rot="0">
            <a:off x="205043" y="112937"/>
            <a:ext cx="5970470"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Новый курс развития экономики Казахстана</a:t>
            </a:r>
            <a:endParaRPr b="true" sz="1800">
              <a:solidFill>
                <a:srgbClr val="009999"/>
              </a:solidFill>
              <a:latin typeface="Tahoma"/>
              <a:ea typeface="Tahoma"/>
              <a:cs typeface="Tahoma"/>
            </a:endParaRPr>
          </a:p>
        </p:txBody>
      </p:sp>
      <p:sp>
        <p:nvSpPr>
          <p:cNvPr hidden="false" id="86" name="Shape 86"/>
          <p:cNvSpPr txBox="false"/>
          <p:nvPr isPhoto="false"/>
        </p:nvSpPr>
        <p:spPr>
          <a:xfrm flipH="false" flipV="false" rot="0">
            <a:off x="205041" y="655155"/>
            <a:ext cx="8938957" cy="1169551"/>
          </a:xfrm>
          <a:prstGeom prst="rect">
            <a:avLst/>
          </a:prstGeom>
          <a:noFill/>
        </p:spPr>
        <p:txBody>
          <a:bodyPr bIns="45720" lIns="91440" rIns="91440" tIns="45720" wrap="square">
            <a:spAutoFit/>
          </a:bodyPr>
          <a:p>
            <a:pPr algn="l" indent="0" marL="0"/>
            <a:r>
              <a:rPr i="true" sz="1400">
                <a:solidFill>
                  <a:srgbClr val="009999"/>
                </a:solidFill>
                <a:latin typeface="Arial"/>
                <a:ea typeface="Arial"/>
                <a:cs typeface="Arial"/>
              </a:rPr>
              <a:t>   Чтобы стать по-настоящему развитой страной мы должны совместить политические реформы с глубокими и всесторонними социально-экономическими преобразованиями…</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У нас имеются все возможности для мощного экономического рывка. Для этого мы должны поэтапно, но твердо и решительно перейти на новую экономическую модель,  во главе которой стоят не абстрактные достижения, а реальное улучшение жизни граждан </a:t>
            </a:r>
            <a:endParaRPr i="true" sz="1400">
              <a:solidFill>
                <a:srgbClr val="009999"/>
              </a:solidFill>
              <a:latin typeface="Arial"/>
              <a:ea typeface="Arial"/>
              <a:cs typeface="Arial"/>
            </a:endParaRPr>
          </a:p>
        </p:txBody>
      </p:sp>
      <p:sp>
        <p:nvSpPr>
          <p:cNvPr hidden="false" id="87" name="Shape 87"/>
          <p:cNvSpPr txBox="false"/>
          <p:nvPr isPhoto="false"/>
        </p:nvSpPr>
        <p:spPr>
          <a:xfrm flipH="false" flipV="false" rot="0">
            <a:off x="3601270" y="3006724"/>
            <a:ext cx="2272766" cy="333262"/>
          </a:xfrm>
          <a:prstGeom prst="rect">
            <a:avLst/>
          </a:prstGeom>
          <a:noFill/>
          <a:ln>
            <a:solidFill>
              <a:srgbClr val="FFC000"/>
            </a:solidFill>
            <a:prstDash val="solid"/>
          </a:ln>
        </p:spPr>
        <p:txBody>
          <a:bodyPr anchor="ctr" bIns="27860" lIns="55707" rIns="55707" tIns="27860" wrap="square">
            <a:spAutoFit/>
          </a:bodyPr>
          <a:p>
            <a:pPr algn="ctr" indent="0" marL="0"/>
            <a:r>
              <a:rPr sz="1800">
                <a:solidFill>
                  <a:srgbClr val="0000FF"/>
                </a:solidFill>
                <a:latin typeface="Arial"/>
                <a:ea typeface="Arial"/>
                <a:cs typeface="Arial"/>
              </a:rPr>
              <a:t>Инклюзивность</a:t>
            </a:r>
            <a:endParaRPr sz="1800">
              <a:solidFill>
                <a:srgbClr val="0000FF"/>
              </a:solidFill>
              <a:latin typeface="Arial"/>
              <a:ea typeface="Arial"/>
              <a:cs typeface="Arial"/>
            </a:endParaRPr>
          </a:p>
        </p:txBody>
      </p:sp>
      <p:sp>
        <p:nvSpPr>
          <p:cNvPr hidden="false" id="88" name="Shape 88"/>
          <p:cNvSpPr txBox="false"/>
          <p:nvPr isPhoto="false"/>
        </p:nvSpPr>
        <p:spPr>
          <a:xfrm flipH="false" flipV="false" rot="0">
            <a:off x="6019810" y="3006724"/>
            <a:ext cx="2272766" cy="333262"/>
          </a:xfrm>
          <a:prstGeom prst="rect">
            <a:avLst/>
          </a:prstGeom>
          <a:noFill/>
          <a:ln>
            <a:solidFill>
              <a:srgbClr val="FFC000"/>
            </a:solidFill>
            <a:prstDash val="solid"/>
          </a:ln>
        </p:spPr>
        <p:txBody>
          <a:bodyPr anchor="ctr" bIns="27860" lIns="55707" rIns="55707" tIns="27860" wrap="square">
            <a:spAutoFit/>
          </a:bodyPr>
          <a:p>
            <a:pPr algn="ctr" indent="0" marL="0"/>
            <a:r>
              <a:rPr sz="1800">
                <a:solidFill>
                  <a:srgbClr val="0000FF"/>
                </a:solidFill>
                <a:latin typeface="Arial"/>
                <a:ea typeface="Arial"/>
                <a:cs typeface="Arial"/>
              </a:rPr>
              <a:t>Прагматичность</a:t>
            </a:r>
            <a:endParaRPr sz="1800">
              <a:solidFill>
                <a:srgbClr val="0000FF"/>
              </a:solidFill>
              <a:latin typeface="Arial"/>
              <a:ea typeface="Arial"/>
              <a:cs typeface="Arial"/>
            </a:endParaRPr>
          </a:p>
        </p:txBody>
      </p:sp>
      <p:sp>
        <p:nvSpPr>
          <p:cNvPr hidden="false" id="89" name="Shape 89"/>
          <p:cNvSpPr txBox="false"/>
          <p:nvPr isPhoto="false"/>
        </p:nvSpPr>
        <p:spPr>
          <a:xfrm flipH="false" flipV="false" rot="16200000">
            <a:off x="2219349" y="2663497"/>
            <a:ext cx="219073" cy="344030"/>
          </a:xfrm>
          <a:prstGeom prst="chevron">
            <a:avLst/>
          </a:prstGeom>
          <a:solidFill>
            <a:schemeClr val="accent4">
              <a:lumMod val="40000"/>
              <a:lumOff val="60000"/>
            </a:schemeClr>
          </a:solidFill>
          <a:ln w="12700">
            <a:solidFill>
              <a:schemeClr val="accent4">
                <a:lumMod val="60000"/>
                <a:lumOff val="40000"/>
              </a:schemeClr>
            </a:solidFill>
            <a:prstDash val="solid"/>
          </a:ln>
        </p:spPr>
        <p:txBody>
          <a:bodyPr anchor="ctr" bIns="45720" lIns="91440" rIns="91440" tIns="45720"/>
          <a:p>
            <a:pPr algn="l" indent="0" marL="0"/>
            <a:endParaRPr sz="1350">
              <a:solidFill>
                <a:schemeClr val="lt1"/>
              </a:solidFill>
              <a:latin typeface="+mn-lt"/>
              <a:ea typeface="+mn-ea"/>
              <a:cs typeface="+mn-cs"/>
            </a:endParaRPr>
          </a:p>
        </p:txBody>
      </p:sp>
      <p:sp>
        <p:nvSpPr>
          <p:cNvPr hidden="false" id="90" name="Shape 90"/>
          <p:cNvSpPr txBox="false"/>
          <p:nvPr isPhoto="false"/>
        </p:nvSpPr>
        <p:spPr>
          <a:xfrm flipH="false" flipV="false" rot="16200000">
            <a:off x="4561574" y="2663497"/>
            <a:ext cx="219073" cy="344030"/>
          </a:xfrm>
          <a:prstGeom prst="chevron">
            <a:avLst/>
          </a:prstGeom>
          <a:solidFill>
            <a:schemeClr val="accent4">
              <a:lumMod val="40000"/>
              <a:lumOff val="60000"/>
            </a:schemeClr>
          </a:solidFill>
          <a:ln w="12700">
            <a:solidFill>
              <a:schemeClr val="accent4">
                <a:lumMod val="60000"/>
                <a:lumOff val="40000"/>
              </a:schemeClr>
            </a:solidFill>
            <a:prstDash val="solid"/>
          </a:ln>
        </p:spPr>
        <p:txBody>
          <a:bodyPr anchor="ctr" bIns="45720" lIns="91440" rIns="91440" tIns="45720"/>
          <a:p>
            <a:pPr algn="l" indent="0" marL="0"/>
            <a:endParaRPr sz="1350">
              <a:solidFill>
                <a:schemeClr val="lt1"/>
              </a:solidFill>
              <a:latin typeface="+mn-lt"/>
              <a:ea typeface="+mn-ea"/>
              <a:cs typeface="+mn-cs"/>
            </a:endParaRPr>
          </a:p>
        </p:txBody>
      </p:sp>
      <p:sp>
        <p:nvSpPr>
          <p:cNvPr hidden="false" id="91" name="Shape 91"/>
          <p:cNvSpPr txBox="false"/>
          <p:nvPr isPhoto="false"/>
        </p:nvSpPr>
        <p:spPr>
          <a:xfrm flipH="false" flipV="false" rot="16200000">
            <a:off x="7046656" y="2663496"/>
            <a:ext cx="219072" cy="344030"/>
          </a:xfrm>
          <a:prstGeom prst="chevron">
            <a:avLst/>
          </a:prstGeom>
          <a:solidFill>
            <a:schemeClr val="accent4">
              <a:lumMod val="40000"/>
              <a:lumOff val="60000"/>
            </a:schemeClr>
          </a:solidFill>
          <a:ln w="12700">
            <a:solidFill>
              <a:schemeClr val="accent4">
                <a:lumMod val="60000"/>
                <a:lumOff val="40000"/>
              </a:schemeClr>
            </a:solidFill>
            <a:prstDash val="solid"/>
          </a:ln>
        </p:spPr>
        <p:txBody>
          <a:bodyPr anchor="ctr" bIns="45720" lIns="91440" rIns="91440" tIns="45720"/>
          <a:p>
            <a:pPr algn="l" indent="0" marL="0"/>
            <a:endParaRPr sz="1350">
              <a:solidFill>
                <a:schemeClr val="lt1"/>
              </a:solidFill>
              <a:latin typeface="+mn-lt"/>
              <a:ea typeface="+mn-ea"/>
              <a:cs typeface="+mn-cs"/>
            </a:endParaRPr>
          </a:p>
        </p:txBody>
      </p:sp>
      <p:sp>
        <p:nvSpPr>
          <p:cNvPr hidden="false" id="92" name="Shape 92"/>
          <p:cNvSpPr txBox="false"/>
          <p:nvPr isPhoto="false"/>
        </p:nvSpPr>
        <p:spPr>
          <a:xfrm flipH="false" flipV="false" rot="0">
            <a:off x="268174" y="3757733"/>
            <a:ext cx="8938957" cy="738663"/>
          </a:xfrm>
          <a:prstGeom prst="rect">
            <a:avLst/>
          </a:prstGeom>
          <a:noFill/>
        </p:spPr>
        <p:txBody>
          <a:bodyPr bIns="45720" lIns="91440" rIns="91440" tIns="45720" wrap="square">
            <a:spAutoFit/>
          </a:bodyPr>
          <a:p>
            <a:pPr algn="l" indent="0" marL="0"/>
            <a:r>
              <a:rPr i="true" sz="1400">
                <a:solidFill>
                  <a:srgbClr val="009999"/>
                </a:solidFill>
                <a:latin typeface="Arial"/>
                <a:ea typeface="Arial"/>
                <a:cs typeface="Arial"/>
              </a:rPr>
              <a:t>   Новая парадигма экономического развития Казахстана будет основана на эффективном использовании наших конкурентных преимуществ, а также раскрытии потенциала всех ключевых факторов производства – </a:t>
            </a:r>
            <a:r>
              <a:rPr b="true" i="true" sz="1400">
                <a:solidFill>
                  <a:srgbClr val="009999"/>
                </a:solidFill>
                <a:latin typeface="Arial"/>
                <a:ea typeface="Arial"/>
                <a:cs typeface="Arial"/>
              </a:rPr>
              <a:t>труда</a:t>
            </a:r>
            <a:r>
              <a:rPr i="true" sz="1400">
                <a:solidFill>
                  <a:srgbClr val="009999"/>
                </a:solidFill>
                <a:latin typeface="Arial"/>
                <a:ea typeface="Arial"/>
                <a:cs typeface="Arial"/>
              </a:rPr>
              <a:t>, </a:t>
            </a:r>
            <a:r>
              <a:rPr b="true" i="true" sz="1400">
                <a:solidFill>
                  <a:srgbClr val="009999"/>
                </a:solidFill>
                <a:latin typeface="Arial"/>
                <a:ea typeface="Arial"/>
                <a:cs typeface="Arial"/>
              </a:rPr>
              <a:t>капитала</a:t>
            </a:r>
            <a:r>
              <a:rPr i="true" sz="1400">
                <a:solidFill>
                  <a:srgbClr val="009999"/>
                </a:solidFill>
                <a:latin typeface="Arial"/>
                <a:ea typeface="Arial"/>
                <a:cs typeface="Arial"/>
              </a:rPr>
              <a:t>, </a:t>
            </a:r>
            <a:r>
              <a:rPr b="true" i="true" sz="1400">
                <a:solidFill>
                  <a:srgbClr val="009999"/>
                </a:solidFill>
                <a:latin typeface="Arial"/>
                <a:ea typeface="Arial"/>
                <a:cs typeface="Arial"/>
              </a:rPr>
              <a:t>ресурсов</a:t>
            </a:r>
            <a:r>
              <a:rPr i="true" sz="1400">
                <a:solidFill>
                  <a:srgbClr val="009999"/>
                </a:solidFill>
                <a:latin typeface="Arial"/>
                <a:ea typeface="Arial"/>
                <a:cs typeface="Arial"/>
              </a:rPr>
              <a:t> и </a:t>
            </a:r>
            <a:r>
              <a:rPr b="true" i="true" sz="1400">
                <a:solidFill>
                  <a:srgbClr val="009999"/>
                </a:solidFill>
                <a:latin typeface="Arial"/>
                <a:ea typeface="Arial"/>
                <a:cs typeface="Arial"/>
              </a:rPr>
              <a:t>технологий</a:t>
            </a:r>
            <a:r>
              <a:rPr i="true" sz="1400">
                <a:solidFill>
                  <a:srgbClr val="009999"/>
                </a:solidFill>
                <a:latin typeface="Arial"/>
                <a:ea typeface="Arial"/>
                <a:cs typeface="Arial"/>
              </a:rPr>
              <a:t>.</a:t>
            </a:r>
            <a:endParaRPr i="true" sz="1400">
              <a:solidFill>
                <a:srgbClr val="009999"/>
              </a:solidFill>
              <a:latin typeface="Arial"/>
              <a:ea typeface="Arial"/>
              <a:cs typeface="Arial"/>
            </a:endParaRPr>
          </a:p>
        </p:txBody>
      </p:sp>
    </p:spTree>
  </p:cSld>
</p:sld>
</file>

<file path=ppt/slides/slide5.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93" name="GroupShape 93"/>
        <p:cNvGrpSpPr/>
        <p:nvPr isPhoto="false"/>
      </p:nvGrpSpPr>
      <p:grpSpPr>
        <a:xfrm flipH="false" flipV="false" rot="0">
          <a:off x="0" y="0"/>
          <a:ext cx="0" cy="0"/>
          <a:chOff x="0" y="0"/>
          <a:chExt cx="0" cy="0"/>
        </a:xfrm>
      </p:grpSpPr>
      <p:sp>
        <p:nvSpPr>
          <p:cNvPr hidden="false" id="94" name="Shape 94"/>
          <p:cNvSpPr txBox="false"/>
          <p:nvPr isPhoto="false"/>
        </p:nvSpPr>
        <p:spPr>
          <a:xfrm flipH="false" flipV="false" rot="0">
            <a:off x="1762535" y="2241418"/>
            <a:ext cx="7195932" cy="610262"/>
          </a:xfrm>
          <a:prstGeom prst="rect">
            <a:avLst/>
          </a:prstGeom>
          <a:solidFill>
            <a:schemeClr val="accent4">
              <a:lumMod val="20000"/>
              <a:lumOff val="80000"/>
            </a:schemeClr>
          </a:solidFill>
          <a:ln w="9525">
            <a:noFill/>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r>
              <a:rPr sz="1800">
                <a:solidFill>
                  <a:srgbClr val="0000FF"/>
                </a:solidFill>
                <a:latin typeface="Arial"/>
                <a:ea typeface="Arial"/>
                <a:cs typeface="Arial"/>
              </a:rPr>
              <a:t>Формирование прочного промышленного каркаса страны, обеспечение экономической самодостаточности</a:t>
            </a:r>
            <a:endParaRPr i="true" sz="1800">
              <a:solidFill>
                <a:srgbClr val="0000FF"/>
              </a:solidFill>
              <a:latin typeface="Arial"/>
              <a:ea typeface="Arial"/>
              <a:cs typeface="Arial"/>
            </a:endParaRPr>
          </a:p>
        </p:txBody>
      </p:sp>
      <p:sp>
        <p:nvSpPr>
          <p:cNvPr hidden="false" id="95" name="Shape 95"/>
          <p:cNvSpPr txBox="true"/>
          <p:nvPr isPhoto="false"/>
        </p:nvSpPr>
        <p:spPr>
          <a:xfrm flipH="false" flipV="false" rot="0">
            <a:off x="205043" y="112937"/>
            <a:ext cx="7653495"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Основные контуры структурных экономических реформ</a:t>
            </a:r>
            <a:endParaRPr b="true" sz="1800">
              <a:solidFill>
                <a:srgbClr val="009999"/>
              </a:solidFill>
              <a:latin typeface="Tahoma"/>
              <a:ea typeface="Tahoma"/>
              <a:cs typeface="Tahoma"/>
            </a:endParaRPr>
          </a:p>
        </p:txBody>
      </p:sp>
      <p:sp>
        <p:nvSpPr>
          <p:cNvPr hidden="false" id="96" name="Shape 96"/>
          <p:cNvSpPr txBox="false"/>
          <p:nvPr isPhoto="false"/>
        </p:nvSpPr>
        <p:spPr>
          <a:xfrm flipH="false" flipV="false" rot="0">
            <a:off x="1762532" y="2979388"/>
            <a:ext cx="7195933" cy="333263"/>
          </a:xfrm>
          <a:prstGeom prst="rect">
            <a:avLst/>
          </a:prstGeom>
          <a:solidFill>
            <a:schemeClr val="accent4">
              <a:lumMod val="20000"/>
              <a:lumOff val="80000"/>
            </a:schemeClr>
          </a:solidFill>
          <a:ln w="9525">
            <a:noFill/>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just"/>
            <a:r>
              <a:rPr sz="1800">
                <a:solidFill>
                  <a:srgbClr val="0000FF"/>
                </a:solidFill>
                <a:latin typeface="Arial"/>
                <a:ea typeface="Arial"/>
                <a:cs typeface="Arial"/>
              </a:rPr>
              <a:t>Ускоренное развитие обрабатывающего сектора</a:t>
            </a:r>
            <a:endParaRPr i="true" sz="1800">
              <a:solidFill>
                <a:srgbClr val="0000FF"/>
              </a:solidFill>
              <a:latin typeface="Arial"/>
              <a:ea typeface="Arial"/>
              <a:cs typeface="Arial"/>
            </a:endParaRPr>
          </a:p>
        </p:txBody>
      </p:sp>
      <p:sp>
        <p:nvSpPr>
          <p:cNvPr hidden="false" id="97" name="Shape 97"/>
          <p:cNvSpPr txBox="false"/>
          <p:nvPr isPhoto="false"/>
        </p:nvSpPr>
        <p:spPr>
          <a:xfrm flipH="false" flipV="false" rot="0">
            <a:off x="1762532" y="3440359"/>
            <a:ext cx="7195933" cy="887260"/>
          </a:xfrm>
          <a:prstGeom prst="rect">
            <a:avLst/>
          </a:prstGeom>
          <a:solidFill>
            <a:schemeClr val="accent4">
              <a:lumMod val="20000"/>
              <a:lumOff val="80000"/>
            </a:schemeClr>
          </a:solidFill>
          <a:ln w="9525">
            <a:noFill/>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r>
              <a:rPr sz="1800">
                <a:solidFill>
                  <a:srgbClr val="0000FF"/>
                </a:solidFill>
                <a:latin typeface="Arial"/>
                <a:ea typeface="Arial"/>
                <a:cs typeface="Arial"/>
              </a:rPr>
              <a:t>Диверсификация экономики: глубокая переработка металлов, нефте-, газо- и углехимия, тяжелое машиностроение, конверсия  и обогащение урана, производство автокомпонентов и удобрений</a:t>
            </a:r>
            <a:endParaRPr i="true" sz="1800">
              <a:solidFill>
                <a:srgbClr val="0000FF"/>
              </a:solidFill>
              <a:latin typeface="Arial"/>
              <a:ea typeface="Arial"/>
              <a:cs typeface="Arial"/>
            </a:endParaRPr>
          </a:p>
        </p:txBody>
      </p:sp>
      <p:sp>
        <p:nvSpPr>
          <p:cNvPr hidden="false" id="98" name="Shape 98"/>
          <p:cNvSpPr txBox="false"/>
          <p:nvPr isPhoto="false"/>
        </p:nvSpPr>
        <p:spPr>
          <a:xfrm flipH="false" flipV="false" rot="0">
            <a:off x="1762532" y="4455328"/>
            <a:ext cx="7195933" cy="333263"/>
          </a:xfrm>
          <a:prstGeom prst="rect">
            <a:avLst/>
          </a:prstGeom>
          <a:solidFill>
            <a:schemeClr val="accent4">
              <a:lumMod val="20000"/>
              <a:lumOff val="80000"/>
            </a:schemeClr>
          </a:solidFill>
          <a:ln w="9525">
            <a:noFill/>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just"/>
            <a:r>
              <a:rPr sz="1800">
                <a:solidFill>
                  <a:srgbClr val="0000FF"/>
                </a:solidFill>
                <a:latin typeface="Arial"/>
                <a:ea typeface="Arial"/>
                <a:cs typeface="Arial"/>
              </a:rPr>
              <a:t>Реализация прорывных проектов в сфере туризма</a:t>
            </a:r>
            <a:endParaRPr i="true" sz="1800">
              <a:solidFill>
                <a:srgbClr val="0000FF"/>
              </a:solidFill>
              <a:latin typeface="Arial"/>
              <a:ea typeface="Arial"/>
              <a:cs typeface="Arial"/>
            </a:endParaRPr>
          </a:p>
        </p:txBody>
      </p:sp>
      <p:sp>
        <p:nvSpPr>
          <p:cNvPr hidden="false" id="99" name="Shape 99"/>
          <p:cNvSpPr txBox="false"/>
          <p:nvPr isPhoto="false"/>
        </p:nvSpPr>
        <p:spPr>
          <a:xfrm flipH="false" flipV="false" rot="0">
            <a:off x="218293" y="613421"/>
            <a:ext cx="8740172" cy="1169551"/>
          </a:xfrm>
          <a:prstGeom prst="rect">
            <a:avLst/>
          </a:prstGeom>
          <a:noFill/>
        </p:spPr>
        <p:txBody>
          <a:bodyPr bIns="45720" lIns="91440" rIns="91440" tIns="45720" wrap="square">
            <a:spAutoFit/>
          </a:bodyPr>
          <a:p>
            <a:pPr algn="just" indent="0" marL="0"/>
            <a:r>
              <a:rPr i="true" sz="1400">
                <a:solidFill>
                  <a:srgbClr val="009999"/>
                </a:solidFill>
                <a:latin typeface="Arial"/>
                <a:ea typeface="Arial"/>
                <a:cs typeface="Arial"/>
              </a:rPr>
              <a:t>   </a:t>
            </a:r>
            <a:r>
              <a:rPr i="true" sz="1400">
                <a:solidFill>
                  <a:srgbClr val="009999"/>
                </a:solidFill>
                <a:latin typeface="Arial"/>
                <a:ea typeface="Arial"/>
                <a:cs typeface="Arial"/>
              </a:rPr>
              <a:t>В целом, необходим конкретный перечень из не менее чем 15 крупных проектов. Нельзя допустить прошлые ошибки. Требуется определить эффективные меры поддержки и конкретные сроки реализации. К осуществлению этих проектов нужно активно подключать как иностранных инвесторов, так и отечественный бизнес. Важно максимально задействовать свое сырье, свои кадры и товары, другими словами, все то, что называется </a:t>
            </a:r>
            <a:r>
              <a:rPr i="true" sz="1400">
                <a:solidFill>
                  <a:srgbClr val="009999"/>
                </a:solidFill>
                <a:latin typeface="Arial"/>
                <a:ea typeface="Arial"/>
                <a:cs typeface="Arial"/>
              </a:rPr>
              <a:t>внутристрановой</a:t>
            </a:r>
            <a:r>
              <a:rPr i="true" sz="1400">
                <a:solidFill>
                  <a:srgbClr val="009999"/>
                </a:solidFill>
                <a:latin typeface="Arial"/>
                <a:ea typeface="Arial"/>
                <a:cs typeface="Arial"/>
              </a:rPr>
              <a:t> ценностью.</a:t>
            </a:r>
            <a:endParaRPr i="true" sz="1400">
              <a:solidFill>
                <a:srgbClr val="009999"/>
              </a:solidFill>
              <a:latin typeface="Arial"/>
              <a:ea typeface="Arial"/>
              <a:cs typeface="Arial"/>
            </a:endParaRPr>
          </a:p>
        </p:txBody>
      </p:sp>
      <p:sp>
        <p:nvSpPr>
          <p:cNvPr hidden="false" id="100" name="Shape 100"/>
          <p:cNvSpPr txBox="false"/>
          <p:nvPr isPhoto="false"/>
        </p:nvSpPr>
        <p:spPr>
          <a:xfrm flipH="false" flipV="false" rot="0">
            <a:off x="1491142" y="2400446"/>
            <a:ext cx="172002" cy="296366"/>
          </a:xfrm>
          <a:prstGeom prst="chevron">
            <a:avLst/>
          </a:prstGeom>
          <a:solidFill>
            <a:schemeClr val="accent1">
              <a:lumMod val="40000"/>
              <a:lumOff val="60000"/>
            </a:schemeClr>
          </a:solidFill>
          <a:ln w="12700">
            <a:solidFill>
              <a:srgbClr val="0000FF"/>
            </a:solidFill>
            <a:prstDash val="solid"/>
          </a:ln>
        </p:spPr>
        <p:txBody>
          <a:bodyPr anchor="ctr" bIns="45720" lIns="91440" rIns="91440" tIns="45720"/>
          <a:p>
            <a:pPr algn="l" indent="0" marL="0"/>
            <a:endParaRPr sz="1350">
              <a:solidFill>
                <a:schemeClr val="lt1"/>
              </a:solidFill>
              <a:latin typeface="+mn-lt"/>
              <a:ea typeface="+mn-ea"/>
              <a:cs typeface="+mn-cs"/>
            </a:endParaRPr>
          </a:p>
        </p:txBody>
      </p:sp>
      <p:sp>
        <p:nvSpPr>
          <p:cNvPr hidden="false" id="101" name="Shape 101"/>
          <p:cNvSpPr txBox="false"/>
          <p:nvPr isPhoto="false"/>
        </p:nvSpPr>
        <p:spPr>
          <a:xfrm flipH="false" flipV="false" rot="0">
            <a:off x="1491142" y="2997836"/>
            <a:ext cx="172002" cy="296366"/>
          </a:xfrm>
          <a:prstGeom prst="chevron">
            <a:avLst/>
          </a:prstGeom>
          <a:solidFill>
            <a:schemeClr val="accent1">
              <a:lumMod val="40000"/>
              <a:lumOff val="60000"/>
            </a:schemeClr>
          </a:solidFill>
          <a:ln w="12700">
            <a:solidFill>
              <a:srgbClr val="0000FF"/>
            </a:solidFill>
            <a:prstDash val="solid"/>
          </a:ln>
        </p:spPr>
        <p:txBody>
          <a:bodyPr anchor="ctr" bIns="45720" lIns="91440" rIns="91440" tIns="45720"/>
          <a:p>
            <a:pPr algn="l" indent="0" marL="0"/>
            <a:endParaRPr sz="1350">
              <a:solidFill>
                <a:schemeClr val="lt1"/>
              </a:solidFill>
              <a:latin typeface="+mn-lt"/>
              <a:ea typeface="+mn-ea"/>
              <a:cs typeface="+mn-cs"/>
            </a:endParaRPr>
          </a:p>
        </p:txBody>
      </p:sp>
      <p:sp>
        <p:nvSpPr>
          <p:cNvPr hidden="false" id="102" name="Shape 102"/>
          <p:cNvSpPr txBox="false"/>
          <p:nvPr isPhoto="false"/>
        </p:nvSpPr>
        <p:spPr>
          <a:xfrm flipH="false" flipV="false" rot="0">
            <a:off x="1491141" y="3734698"/>
            <a:ext cx="172003" cy="296366"/>
          </a:xfrm>
          <a:prstGeom prst="chevron">
            <a:avLst/>
          </a:prstGeom>
          <a:solidFill>
            <a:schemeClr val="accent1">
              <a:lumMod val="40000"/>
              <a:lumOff val="60000"/>
            </a:schemeClr>
          </a:solidFill>
          <a:ln w="12700">
            <a:solidFill>
              <a:srgbClr val="0000FF"/>
            </a:solidFill>
            <a:prstDash val="solid"/>
          </a:ln>
        </p:spPr>
        <p:txBody>
          <a:bodyPr anchor="ctr" bIns="45720" lIns="91440" rIns="91440" tIns="45720"/>
          <a:p>
            <a:pPr algn="l" indent="0" marL="0"/>
            <a:endParaRPr sz="1350">
              <a:solidFill>
                <a:schemeClr val="lt1"/>
              </a:solidFill>
              <a:latin typeface="+mn-lt"/>
              <a:ea typeface="+mn-ea"/>
              <a:cs typeface="+mn-cs"/>
            </a:endParaRPr>
          </a:p>
        </p:txBody>
      </p:sp>
      <p:sp>
        <p:nvSpPr>
          <p:cNvPr hidden="false" id="103" name="Shape 103"/>
          <p:cNvSpPr txBox="false"/>
          <p:nvPr isPhoto="false"/>
        </p:nvSpPr>
        <p:spPr>
          <a:xfrm flipH="false" flipV="false" rot="0">
            <a:off x="1491141" y="4471560"/>
            <a:ext cx="172003" cy="296366"/>
          </a:xfrm>
          <a:prstGeom prst="chevron">
            <a:avLst/>
          </a:prstGeom>
          <a:solidFill>
            <a:schemeClr val="accent1">
              <a:lumMod val="40000"/>
              <a:lumOff val="60000"/>
            </a:schemeClr>
          </a:solidFill>
          <a:ln w="12700">
            <a:solidFill>
              <a:srgbClr val="0000FF"/>
            </a:solidFill>
            <a:prstDash val="solid"/>
          </a:ln>
        </p:spPr>
        <p:txBody>
          <a:bodyPr anchor="ctr" bIns="45720" lIns="91440" rIns="91440" tIns="45720"/>
          <a:p>
            <a:pPr algn="l" indent="0" marL="0"/>
            <a:endParaRPr sz="1350">
              <a:solidFill>
                <a:schemeClr val="lt1"/>
              </a:solidFill>
              <a:latin typeface="+mn-lt"/>
              <a:ea typeface="+mn-ea"/>
              <a:cs typeface="+mn-cs"/>
            </a:endParaRPr>
          </a:p>
        </p:txBody>
      </p:sp>
      <p:pic>
        <p:nvPicPr>
          <p:cNvPr hidden="false" id="105" name="Picture 105"/>
          <p:cNvPicPr preferRelativeResize="true"/>
          <p:nvPr isPhoto="false"/>
        </p:nvPicPr>
        <p:blipFill>
          <a:blip r:embed="rId1"/>
          <a:stretch/>
        </p:blipFill>
        <p:spPr>
          <a:xfrm flipH="false" flipV="false" rot="0">
            <a:off x="205043" y="3026255"/>
            <a:ext cx="1186709" cy="923279"/>
          </a:xfrm>
          <a:prstGeom prst="rect">
            <a:avLst/>
          </a:prstGeom>
          <a:ln>
            <a:noFill/>
          </a:ln>
        </p:spPr>
      </p:pic>
      <p:sp>
        <p:nvSpPr>
          <p:cNvPr hidden="false" id="106" name="Shape 106"/>
          <p:cNvSpPr txBox="false"/>
          <p:nvPr isPhoto="false"/>
        </p:nvSpPr>
        <p:spPr>
          <a:xfrm flipH="false" flipV="false" rot="0">
            <a:off x="288497" y="1847644"/>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slides/slide6.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107" name="GroupShape 107"/>
        <p:cNvGrpSpPr/>
        <p:nvPr isPhoto="false"/>
      </p:nvGrpSpPr>
      <p:grpSpPr>
        <a:xfrm flipH="false" flipV="false" rot="0">
          <a:off x="0" y="0"/>
          <a:ext cx="0" cy="0"/>
          <a:chOff x="0" y="0"/>
          <a:chExt cx="0" cy="0"/>
        </a:xfrm>
      </p:grpSpPr>
      <p:sp>
        <p:nvSpPr>
          <p:cNvPr hidden="false" id="108" name="Shape 108"/>
          <p:cNvSpPr txBox="false"/>
          <p:nvPr isPhoto="false"/>
        </p:nvSpPr>
        <p:spPr>
          <a:xfrm flipH="false" flipV="false" rot="0">
            <a:off x="2395909" y="1333954"/>
            <a:ext cx="3740395" cy="918039"/>
          </a:xfrm>
          <a:prstGeom prst="rect">
            <a:avLst/>
          </a:prstGeom>
          <a:solidFill>
            <a:schemeClr val="accent4">
              <a:lumMod val="20000"/>
              <a:lumOff val="80000"/>
            </a:schemeClr>
          </a:solidFill>
          <a:ln w="9525">
            <a:noFill/>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r>
              <a:rPr sz="1600">
                <a:solidFill>
                  <a:srgbClr val="0000FF"/>
                </a:solidFill>
                <a:latin typeface="Arial"/>
                <a:ea typeface="Arial"/>
                <a:cs typeface="Arial"/>
              </a:rPr>
              <a:t>Увеличение офтейк-контрактов              </a:t>
            </a:r>
            <a:r>
              <a:rPr sz="1600">
                <a:solidFill>
                  <a:srgbClr val="0000FF"/>
                </a:solidFill>
                <a:latin typeface="Arial"/>
                <a:ea typeface="Arial"/>
                <a:cs typeface="Arial"/>
              </a:rPr>
              <a:t>          </a:t>
            </a:r>
            <a:r>
              <a:rPr sz="1600">
                <a:solidFill>
                  <a:srgbClr val="0000FF"/>
                </a:solidFill>
                <a:latin typeface="Arial"/>
                <a:ea typeface="Arial"/>
                <a:cs typeface="Arial"/>
              </a:rPr>
              <a:t>с отечественными производителями </a:t>
            </a:r>
            <a:r>
              <a:rPr sz="1600">
                <a:solidFill>
                  <a:srgbClr val="0000FF"/>
                </a:solidFill>
                <a:latin typeface="Arial"/>
                <a:ea typeface="Arial"/>
                <a:cs typeface="Arial"/>
              </a:rPr>
              <a:t>         </a:t>
            </a:r>
            <a:r>
              <a:rPr b="true" sz="1600">
                <a:solidFill>
                  <a:srgbClr val="0000FF"/>
                </a:solidFill>
                <a:latin typeface="Arial"/>
                <a:ea typeface="Arial"/>
                <a:cs typeface="Arial"/>
              </a:rPr>
              <a:t>min</a:t>
            </a:r>
            <a:r>
              <a:rPr b="true" sz="1600">
                <a:solidFill>
                  <a:srgbClr val="0000FF"/>
                </a:solidFill>
                <a:latin typeface="Arial"/>
                <a:ea typeface="Arial"/>
                <a:cs typeface="Arial"/>
              </a:rPr>
              <a:t> </a:t>
            </a:r>
            <a:r>
              <a:rPr b="true" sz="1600">
                <a:solidFill>
                  <a:srgbClr val="0000FF"/>
                </a:solidFill>
                <a:latin typeface="Arial"/>
                <a:ea typeface="Arial"/>
                <a:cs typeface="Arial"/>
              </a:rPr>
              <a:t>до </a:t>
            </a:r>
            <a:r>
              <a:rPr b="true" sz="2400">
                <a:solidFill>
                  <a:srgbClr val="0000FF"/>
                </a:solidFill>
                <a:latin typeface="Arial"/>
                <a:ea typeface="Arial"/>
                <a:cs typeface="Arial"/>
              </a:rPr>
              <a:t>10</a:t>
            </a:r>
            <a:r>
              <a:rPr b="true" sz="2000">
                <a:solidFill>
                  <a:srgbClr val="0000FF"/>
                </a:solidFill>
                <a:latin typeface="Arial"/>
                <a:ea typeface="Arial"/>
                <a:cs typeface="Arial"/>
              </a:rPr>
              <a:t>%</a:t>
            </a:r>
            <a:r>
              <a:rPr b="true" sz="2000">
                <a:solidFill>
                  <a:srgbClr val="0000FF"/>
                </a:solidFill>
                <a:latin typeface="Arial"/>
                <a:ea typeface="Arial"/>
                <a:cs typeface="Arial"/>
              </a:rPr>
              <a:t> (2 трлн.тг.)</a:t>
            </a:r>
            <a:endParaRPr b="true" sz="2000">
              <a:solidFill>
                <a:srgbClr val="0000FF"/>
              </a:solidFill>
              <a:latin typeface="Arial"/>
              <a:ea typeface="Arial"/>
              <a:cs typeface="Arial"/>
            </a:endParaRPr>
          </a:p>
        </p:txBody>
      </p:sp>
      <p:sp>
        <p:nvSpPr>
          <p:cNvPr hidden="false" id="109" name="Shape 109"/>
          <p:cNvSpPr txBox="true"/>
          <p:nvPr isPhoto="false"/>
        </p:nvSpPr>
        <p:spPr>
          <a:xfrm flipH="false" flipV="false" rot="0">
            <a:off x="205043" y="112937"/>
            <a:ext cx="4916922"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a:t>
            </a:r>
            <a:r>
              <a:rPr b="true" sz="1800">
                <a:solidFill>
                  <a:srgbClr val="009999"/>
                </a:solidFill>
                <a:latin typeface="Tahoma"/>
                <a:ea typeface="Tahoma"/>
                <a:cs typeface="Tahoma"/>
              </a:rPr>
              <a:t>   Новые подходы </a:t>
            </a:r>
            <a:r>
              <a:rPr b="true" sz="1800">
                <a:solidFill>
                  <a:srgbClr val="009999"/>
                </a:solidFill>
                <a:latin typeface="Tahoma"/>
                <a:ea typeface="Tahoma"/>
                <a:cs typeface="Tahoma"/>
              </a:rPr>
              <a:t>в торговой политике</a:t>
            </a:r>
            <a:endParaRPr b="true" sz="1800">
              <a:solidFill>
                <a:srgbClr val="009999"/>
              </a:solidFill>
              <a:latin typeface="Tahoma"/>
              <a:ea typeface="Tahoma"/>
              <a:cs typeface="Tahoma"/>
            </a:endParaRPr>
          </a:p>
        </p:txBody>
      </p:sp>
      <p:sp>
        <p:nvSpPr>
          <p:cNvPr hidden="false" id="110" name="Shape 110"/>
          <p:cNvSpPr txBox="false"/>
          <p:nvPr isPhoto="false"/>
        </p:nvSpPr>
        <p:spPr>
          <a:xfrm flipH="false" flipV="false" rot="0">
            <a:off x="201631" y="699899"/>
            <a:ext cx="7849065" cy="523219"/>
          </a:xfrm>
          <a:prstGeom prst="rect">
            <a:avLst/>
          </a:prstGeom>
          <a:noFill/>
        </p:spPr>
        <p:txBody>
          <a:bodyPr bIns="45720" lIns="91440" rIns="91440" tIns="45720" wrap="square">
            <a:spAutoFit/>
          </a:bodyPr>
          <a:p>
            <a:pPr algn="just" indent="0" marL="0"/>
            <a:r>
              <a:rPr i="true" sz="1400">
                <a:solidFill>
                  <a:srgbClr val="009999"/>
                </a:solidFill>
                <a:latin typeface="Arial"/>
                <a:ea typeface="Arial"/>
                <a:cs typeface="Arial"/>
              </a:rPr>
              <a:t>   Важно также </a:t>
            </a:r>
            <a:r>
              <a:rPr i="true" sz="1400">
                <a:solidFill>
                  <a:srgbClr val="009999"/>
                </a:solidFill>
                <a:latin typeface="Arial"/>
                <a:ea typeface="Arial"/>
                <a:cs typeface="Arial"/>
              </a:rPr>
              <a:t>н</a:t>
            </a:r>
            <a:r>
              <a:rPr i="true" sz="1400">
                <a:solidFill>
                  <a:srgbClr val="009999"/>
                </a:solidFill>
                <a:latin typeface="Arial"/>
                <a:ea typeface="Arial"/>
                <a:cs typeface="Arial"/>
              </a:rPr>
              <a:t>аращивать объемы </a:t>
            </a:r>
            <a:r>
              <a:rPr i="true" sz="1400">
                <a:solidFill>
                  <a:srgbClr val="009999"/>
                </a:solidFill>
                <a:latin typeface="Arial"/>
                <a:ea typeface="Arial"/>
                <a:cs typeface="Arial"/>
              </a:rPr>
              <a:t>отечественных товаров в регулируемых закупках </a:t>
            </a:r>
            <a:r>
              <a:rPr i="true" sz="1400">
                <a:solidFill>
                  <a:srgbClr val="009999"/>
                </a:solidFill>
                <a:latin typeface="Arial"/>
                <a:ea typeface="Arial"/>
                <a:cs typeface="Arial"/>
              </a:rPr>
              <a:t>  и </a:t>
            </a:r>
            <a:r>
              <a:rPr i="true" sz="1400">
                <a:solidFill>
                  <a:srgbClr val="009999"/>
                </a:solidFill>
                <a:latin typeface="Arial"/>
                <a:ea typeface="Arial"/>
                <a:cs typeface="Arial"/>
              </a:rPr>
              <a:t>полноценно запустить систему </a:t>
            </a:r>
            <a:r>
              <a:rPr i="true" sz="1400">
                <a:solidFill>
                  <a:srgbClr val="009999"/>
                </a:solidFill>
                <a:latin typeface="Arial"/>
                <a:ea typeface="Arial"/>
                <a:cs typeface="Arial"/>
              </a:rPr>
              <a:t>офтейка.</a:t>
            </a:r>
            <a:endParaRPr i="true" sz="1400">
              <a:solidFill>
                <a:srgbClr val="009999"/>
              </a:solidFill>
              <a:latin typeface="Arial"/>
              <a:ea typeface="Arial"/>
              <a:cs typeface="Arial"/>
            </a:endParaRPr>
          </a:p>
        </p:txBody>
      </p:sp>
      <p:pic>
        <p:nvPicPr>
          <p:cNvPr hidden="false" id="112" name="Picture 112"/>
          <p:cNvPicPr preferRelativeResize="true"/>
          <p:nvPr isPhoto="false"/>
        </p:nvPicPr>
        <p:blipFill>
          <a:blip r:embed="rId1"/>
          <a:srcRect b="8580" l="4597" r="5018" t="5799"/>
          <a:stretch/>
        </p:blipFill>
        <p:spPr>
          <a:xfrm flipH="false" flipV="false" rot="0">
            <a:off x="8050696" y="603029"/>
            <a:ext cx="696435" cy="614974"/>
          </a:xfrm>
          <a:prstGeom prst="rect">
            <a:avLst/>
          </a:prstGeom>
          <a:ln>
            <a:noFill/>
          </a:ln>
        </p:spPr>
      </p:pic>
      <p:sp>
        <p:nvSpPr>
          <p:cNvPr hidden="false" id="113" name="Shape 113"/>
          <p:cNvSpPr txBox="false"/>
          <p:nvPr isPhoto="false"/>
        </p:nvSpPr>
        <p:spPr>
          <a:xfrm flipH="false" flipV="false" rot="0">
            <a:off x="201631" y="2293294"/>
            <a:ext cx="8789969" cy="1169550"/>
          </a:xfrm>
          <a:prstGeom prst="rect">
            <a:avLst/>
          </a:prstGeom>
          <a:noFill/>
        </p:spPr>
        <p:txBody>
          <a:bodyPr bIns="45720" lIns="91440" rIns="91440" tIns="45720" wrap="square">
            <a:spAutoFit/>
          </a:bodyPr>
          <a:p>
            <a:pPr algn="l" indent="0" marL="0"/>
            <a:r>
              <a:rPr i="true" sz="1400">
                <a:solidFill>
                  <a:srgbClr val="009999"/>
                </a:solidFill>
                <a:latin typeface="Arial"/>
                <a:ea typeface="Arial"/>
                <a:cs typeface="Arial"/>
              </a:rPr>
              <a:t>   </a:t>
            </a:r>
            <a:r>
              <a:rPr i="true" sz="1400">
                <a:solidFill>
                  <a:srgbClr val="009999"/>
                </a:solidFill>
                <a:latin typeface="Arial"/>
                <a:ea typeface="Arial"/>
                <a:cs typeface="Arial"/>
              </a:rPr>
              <a:t>Предстоит упростить и сократить закупочный процесс, обеспечить принцип приоритета качества над ценой, то есть поставить эффективный заслон от демпинга, а также осуществить полную автоматизацию процедур. В </a:t>
            </a:r>
            <a:r>
              <a:rPr i="true" sz="1400">
                <a:solidFill>
                  <a:srgbClr val="009999"/>
                </a:solidFill>
                <a:latin typeface="Arial"/>
                <a:ea typeface="Arial"/>
                <a:cs typeface="Arial"/>
              </a:rPr>
              <a:t>госзакупки</a:t>
            </a:r>
            <a:r>
              <a:rPr i="true" sz="1400">
                <a:solidFill>
                  <a:srgbClr val="009999"/>
                </a:solidFill>
                <a:latin typeface="Arial"/>
                <a:ea typeface="Arial"/>
                <a:cs typeface="Arial"/>
              </a:rPr>
              <a:t> впервые будут внедрены инструменты строительства «под ключ». </a:t>
            </a:r>
            <a:r>
              <a:rPr i="true" sz="1400">
                <a:solidFill>
                  <a:srgbClr val="009999"/>
                </a:solidFill>
                <a:latin typeface="Arial"/>
                <a:ea typeface="Arial"/>
                <a:cs typeface="Arial"/>
              </a:rPr>
              <a:t>Транспарентность</a:t>
            </a:r>
            <a:r>
              <a:rPr i="true" sz="1400">
                <a:solidFill>
                  <a:srgbClr val="009999"/>
                </a:solidFill>
                <a:latin typeface="Arial"/>
                <a:ea typeface="Arial"/>
                <a:cs typeface="Arial"/>
              </a:rPr>
              <a:t> следует обеспечить за счет нового механизма рассмотрения жалоб и внедрения института общественного </a:t>
            </a:r>
            <a:r>
              <a:rPr i="true" sz="1400">
                <a:solidFill>
                  <a:srgbClr val="009999"/>
                </a:solidFill>
                <a:latin typeface="Arial"/>
                <a:ea typeface="Arial"/>
                <a:cs typeface="Arial"/>
              </a:rPr>
              <a:t>мониторинга</a:t>
            </a:r>
            <a:endParaRPr i="true" sz="1400">
              <a:solidFill>
                <a:srgbClr val="009999"/>
              </a:solidFill>
              <a:latin typeface="Arial"/>
              <a:ea typeface="Arial"/>
              <a:cs typeface="Arial"/>
            </a:endParaRPr>
          </a:p>
        </p:txBody>
      </p:sp>
      <p:sp>
        <p:nvSpPr>
          <p:cNvPr hidden="false" id="114" name="Shape 114"/>
          <p:cNvSpPr txBox="false"/>
          <p:nvPr isPhoto="false"/>
        </p:nvSpPr>
        <p:spPr>
          <a:xfrm flipH="false" flipV="false" rot="0">
            <a:off x="3013179" y="3525374"/>
            <a:ext cx="5925804" cy="702595"/>
          </a:xfrm>
          <a:prstGeom prst="rect">
            <a:avLst/>
          </a:prstGeom>
          <a:solidFill>
            <a:schemeClr val="accent4">
              <a:lumMod val="20000"/>
              <a:lumOff val="80000"/>
            </a:schemeClr>
          </a:solidFill>
          <a:ln w="9525">
            <a:noFill/>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r>
              <a:rPr sz="1800">
                <a:solidFill>
                  <a:srgbClr val="0000FF"/>
                </a:solidFill>
                <a:latin typeface="Arial"/>
                <a:ea typeface="Arial"/>
                <a:cs typeface="Arial"/>
              </a:rPr>
              <a:t>Доля </a:t>
            </a:r>
            <a:r>
              <a:rPr sz="1800">
                <a:solidFill>
                  <a:srgbClr val="0000FF"/>
                </a:solidFill>
                <a:latin typeface="Arial"/>
                <a:ea typeface="Arial"/>
                <a:cs typeface="Arial"/>
              </a:rPr>
              <a:t>казахстанского содержания в регулируемых </a:t>
            </a:r>
            <a:r>
              <a:rPr sz="1800">
                <a:solidFill>
                  <a:srgbClr val="0000FF"/>
                </a:solidFill>
                <a:latin typeface="Arial"/>
                <a:ea typeface="Arial"/>
                <a:cs typeface="Arial"/>
              </a:rPr>
              <a:t>закупках должна превысить как </a:t>
            </a:r>
            <a:r>
              <a:rPr b="true" sz="1800">
                <a:solidFill>
                  <a:srgbClr val="0000FF"/>
                </a:solidFill>
                <a:latin typeface="Arial"/>
                <a:ea typeface="Arial"/>
                <a:cs typeface="Arial"/>
              </a:rPr>
              <a:t>min</a:t>
            </a:r>
            <a:r>
              <a:rPr sz="1800">
                <a:solidFill>
                  <a:srgbClr val="0000FF"/>
                </a:solidFill>
                <a:latin typeface="Arial"/>
                <a:ea typeface="Arial"/>
                <a:cs typeface="Arial"/>
              </a:rPr>
              <a:t> </a:t>
            </a:r>
            <a:r>
              <a:rPr b="true" sz="2400">
                <a:solidFill>
                  <a:srgbClr val="0000FF"/>
                </a:solidFill>
                <a:latin typeface="Arial"/>
                <a:ea typeface="Arial"/>
                <a:cs typeface="Arial"/>
              </a:rPr>
              <a:t>60</a:t>
            </a:r>
            <a:r>
              <a:rPr b="true" sz="2400">
                <a:solidFill>
                  <a:srgbClr val="0000FF"/>
                </a:solidFill>
                <a:latin typeface="Arial"/>
                <a:ea typeface="Arial"/>
                <a:cs typeface="Arial"/>
              </a:rPr>
              <a:t>%</a:t>
            </a:r>
            <a:endParaRPr sz="1800">
              <a:solidFill>
                <a:srgbClr val="0000FF"/>
              </a:solidFill>
              <a:latin typeface="Arial"/>
              <a:ea typeface="Arial"/>
              <a:cs typeface="Arial"/>
            </a:endParaRPr>
          </a:p>
        </p:txBody>
      </p:sp>
      <p:sp>
        <p:nvSpPr>
          <p:cNvPr hidden="false" id="115" name="Shape 115"/>
          <p:cNvSpPr txBox="false"/>
          <p:nvPr isPhoto="false"/>
        </p:nvSpPr>
        <p:spPr>
          <a:xfrm flipH="false" flipV="false" rot="0">
            <a:off x="91991" y="1347216"/>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
        <p:nvSpPr>
          <p:cNvPr hidden="false" id="116" name="Shape 116"/>
          <p:cNvSpPr txBox="false"/>
          <p:nvPr isPhoto="false"/>
        </p:nvSpPr>
        <p:spPr>
          <a:xfrm flipH="false" flipV="false" rot="16200000">
            <a:off x="1947682" y="1520488"/>
            <a:ext cx="896454" cy="549910"/>
          </a:xfrm>
          <a:prstGeom prst="stripedRightArrow">
            <a:avLst>
              <a:gd fmla="val 46491" name="adj1"/>
              <a:gd fmla="val 50000" name="adj2"/>
            </a:avLst>
          </a:prstGeom>
          <a:solidFill>
            <a:srgbClr val="0070C0">
              <a:alpha val="50000"/>
            </a:srgbClr>
          </a:solidFill>
          <a:ln>
            <a:noFill/>
          </a:ln>
        </p:spPr>
        <p:txBody>
          <a:bodyPr anchor="ctr" bIns="45720" lIns="91440" rIns="91440" tIns="45720"/>
          <a:p>
            <a:pPr algn="l" indent="0" marL="0"/>
            <a:endParaRPr sz="1350">
              <a:solidFill>
                <a:schemeClr val="lt1"/>
              </a:solidFill>
              <a:latin typeface="+mn-lt"/>
              <a:ea typeface="+mn-ea"/>
              <a:cs typeface="+mn-cs"/>
            </a:endParaRPr>
          </a:p>
        </p:txBody>
      </p:sp>
      <p:sp>
        <p:nvSpPr>
          <p:cNvPr hidden="false" id="117" name="Shape 117"/>
          <p:cNvSpPr txBox="false"/>
          <p:nvPr isPhoto="false"/>
        </p:nvSpPr>
        <p:spPr>
          <a:xfrm flipH="false" flipV="false" rot="0">
            <a:off x="91990" y="3525373"/>
            <a:ext cx="1891484" cy="27170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
        <p:nvSpPr>
          <p:cNvPr hidden="false" id="118" name="Shape 118"/>
          <p:cNvSpPr txBox="false"/>
          <p:nvPr isPhoto="false"/>
        </p:nvSpPr>
        <p:spPr>
          <a:xfrm flipH="false" flipV="false" rot="0">
            <a:off x="201631" y="4290497"/>
            <a:ext cx="9008630" cy="738664"/>
          </a:xfrm>
          <a:prstGeom prst="rect">
            <a:avLst/>
          </a:prstGeom>
          <a:noFill/>
        </p:spPr>
        <p:txBody>
          <a:bodyPr bIns="45720" lIns="91440" rIns="91440" tIns="45720" wrap="square">
            <a:spAutoFit/>
          </a:bodyPr>
          <a:p>
            <a:pPr algn="l" indent="0" marL="0"/>
            <a:r>
              <a:rPr i="true" sz="1400">
                <a:solidFill>
                  <a:srgbClr val="009999"/>
                </a:solidFill>
                <a:latin typeface="Arial"/>
                <a:ea typeface="Arial"/>
                <a:cs typeface="Arial"/>
              </a:rPr>
              <a:t>   Государство </a:t>
            </a:r>
            <a:r>
              <a:rPr i="true" sz="1400">
                <a:solidFill>
                  <a:srgbClr val="009999"/>
                </a:solidFill>
                <a:latin typeface="Arial"/>
                <a:ea typeface="Arial"/>
                <a:cs typeface="Arial"/>
              </a:rPr>
              <a:t>обязано защищать отечественных производителей. Это не сигнал для закрытия нашей экономики от внешнего мира: она должна оставаться открытой, но с учетом интересов национального </a:t>
            </a:r>
            <a:r>
              <a:rPr i="true" sz="1400">
                <a:solidFill>
                  <a:srgbClr val="009999"/>
                </a:solidFill>
                <a:latin typeface="Arial"/>
                <a:ea typeface="Arial"/>
                <a:cs typeface="Arial"/>
              </a:rPr>
              <a:t>бизнеса</a:t>
            </a:r>
            <a:endParaRPr i="true" sz="1400">
              <a:solidFill>
                <a:srgbClr val="009999"/>
              </a:solidFill>
              <a:latin typeface="Arial"/>
              <a:ea typeface="Arial"/>
              <a:cs typeface="Arial"/>
            </a:endParaRPr>
          </a:p>
        </p:txBody>
      </p:sp>
      <p:sp>
        <p:nvSpPr>
          <p:cNvPr hidden="false" id="119" name="Shape 119"/>
          <p:cNvSpPr txBox="false"/>
          <p:nvPr isPhoto="false"/>
        </p:nvSpPr>
        <p:spPr>
          <a:xfrm flipH="false" flipV="false" rot="16200000">
            <a:off x="2656944" y="3596779"/>
            <a:ext cx="712470" cy="549909"/>
          </a:xfrm>
          <a:prstGeom prst="stripedRightArrow">
            <a:avLst>
              <a:gd fmla="val 46491" name="adj1"/>
              <a:gd fmla="val 50000" name="adj2"/>
            </a:avLst>
          </a:prstGeom>
          <a:solidFill>
            <a:srgbClr val="0070C0">
              <a:alpha val="50000"/>
            </a:srgbClr>
          </a:solidFill>
          <a:ln>
            <a:noFill/>
          </a:ln>
        </p:spPr>
        <p:txBody>
          <a:bodyPr anchor="ctr" bIns="45720" lIns="91440" rIns="91440" tIns="45720"/>
          <a:p>
            <a:pPr algn="l" indent="0" marL="0"/>
            <a:endParaRPr sz="1350">
              <a:solidFill>
                <a:schemeClr val="lt1"/>
              </a:solidFill>
              <a:latin typeface="+mn-lt"/>
              <a:ea typeface="+mn-ea"/>
              <a:cs typeface="+mn-cs"/>
            </a:endParaRPr>
          </a:p>
        </p:txBody>
      </p:sp>
      <p:sp>
        <p:nvSpPr>
          <p:cNvPr hidden="false" id="120" name="Shape 120"/>
          <p:cNvSpPr txBox="false"/>
          <p:nvPr isPhoto="false"/>
        </p:nvSpPr>
        <p:spPr>
          <a:xfrm flipH="false" flipV="false" rot="5400000">
            <a:off x="7152793" y="579732"/>
            <a:ext cx="1130838" cy="2336801"/>
          </a:xfrm>
          <a:prstGeom prst="wedgeRoundRectCallout">
            <a:avLst/>
          </a:prstGeom>
          <a:noFill/>
          <a:ln w="12700">
            <a:solidFill>
              <a:srgbClr val="0000FF"/>
            </a:solidFill>
            <a:prstDash val="solid"/>
          </a:ln>
        </p:spPr>
        <p:txBody>
          <a:bodyPr anchor="ctr" bIns="45720" lIns="91440" rIns="91440" tIns="45720"/>
          <a:p>
            <a:pPr algn="ctr" indent="0" marL="0"/>
            <a:endParaRPr sz="1350">
              <a:solidFill>
                <a:schemeClr val="lt1"/>
              </a:solidFill>
              <a:latin typeface="+mn-lt"/>
              <a:ea typeface="+mn-ea"/>
              <a:cs typeface="+mn-cs"/>
            </a:endParaRPr>
          </a:p>
        </p:txBody>
      </p:sp>
      <p:sp>
        <p:nvSpPr>
          <p:cNvPr hidden="false" id="121" name="Shape 121"/>
          <p:cNvSpPr txBox="false"/>
          <p:nvPr isPhoto="false"/>
        </p:nvSpPr>
        <p:spPr>
          <a:xfrm flipH="false" flipV="false" rot="0">
            <a:off x="6483926" y="1182711"/>
            <a:ext cx="2462883" cy="1164260"/>
          </a:xfrm>
          <a:prstGeom prst="rect">
            <a:avLst/>
          </a:prstGeom>
          <a:noFill/>
          <a:ln w="9525">
            <a:noFill/>
            <a:headEnd len="med" type="none" w="med"/>
            <a:tailEnd len="med" type="none" w="med"/>
          </a:ln>
        </p:spPr>
        <p:txBody>
          <a:bodyPr bIns="27860" lIns="55709" rIns="55709" tIns="27860" wrap="square">
            <a:spAutoFit/>
          </a:bodyPr>
          <a:lstStyle>
            <a:defPPr/>
            <a:lvl1pPr algn="l" indent="0" lvl="0" marL="0">
              <a:defRPr sz="1350">
                <a:solidFill>
                  <a:schemeClr val="tx1"/>
                </a:solidFill>
                <a:latin typeface="Calibri"/>
                <a:ea typeface="Calibri"/>
                <a:cs typeface="Calibri"/>
              </a:defRPr>
            </a:lvl1pPr>
            <a:lvl2pPr algn="l" indent="112710" lvl="1" marL="344480">
              <a:defRPr sz="1350">
                <a:solidFill>
                  <a:schemeClr val="tx1"/>
                </a:solidFill>
                <a:latin typeface="Calibri"/>
                <a:ea typeface="Calibri"/>
                <a:cs typeface="Calibri"/>
              </a:defRPr>
            </a:lvl2pPr>
            <a:lvl3pPr algn="l" indent="-3175" lvl="2" marL="690546">
              <a:defRPr sz="1350">
                <a:solidFill>
                  <a:schemeClr val="tx1"/>
                </a:solidFill>
                <a:latin typeface="Calibri"/>
                <a:ea typeface="Calibri"/>
                <a:cs typeface="Calibri"/>
              </a:defRPr>
            </a:lvl3pPr>
            <a:lvl4pPr algn="l" indent="-4762" lvl="3" marL="1035024">
              <a:defRPr sz="1350">
                <a:solidFill>
                  <a:schemeClr val="tx1"/>
                </a:solidFill>
                <a:latin typeface="Calibri"/>
                <a:ea typeface="Calibri"/>
                <a:cs typeface="Calibri"/>
              </a:defRPr>
            </a:lvl4pPr>
            <a:lvl5pPr algn="l" indent="-6350" lvl="4" marL="1381091">
              <a:defRPr sz="1350">
                <a:solidFill>
                  <a:schemeClr val="tx1"/>
                </a:solidFill>
                <a:latin typeface="Calibri"/>
                <a:ea typeface="Calibri"/>
                <a:cs typeface="Calibri"/>
              </a:defRPr>
            </a:lvl5pPr>
            <a:lvl6pPr algn="l" indent="0" lvl="5" marL="2285943">
              <a:defRPr sz="1350">
                <a:solidFill>
                  <a:schemeClr val="tx1"/>
                </a:solidFill>
                <a:latin typeface="Calibri"/>
                <a:ea typeface="Calibri"/>
                <a:cs typeface="Calibri"/>
              </a:defRPr>
            </a:lvl6pPr>
            <a:lvl7pPr algn="l" indent="0" lvl="6" marL="2743132">
              <a:defRPr sz="1350">
                <a:solidFill>
                  <a:schemeClr val="tx1"/>
                </a:solidFill>
                <a:latin typeface="Calibri"/>
                <a:ea typeface="Calibri"/>
                <a:cs typeface="Calibri"/>
              </a:defRPr>
            </a:lvl7pPr>
            <a:lvl8pPr algn="l" indent="0" lvl="7" marL="3200320">
              <a:defRPr sz="1350">
                <a:solidFill>
                  <a:schemeClr val="tx1"/>
                </a:solidFill>
                <a:latin typeface="Calibri"/>
                <a:ea typeface="Calibri"/>
                <a:cs typeface="Calibri"/>
              </a:defRPr>
            </a:lvl8pPr>
            <a:lvl9pPr algn="l" indent="0" lvl="8" marL="3657509">
              <a:defRPr sz="1350">
                <a:solidFill>
                  <a:schemeClr val="tx1"/>
                </a:solidFill>
                <a:latin typeface="Calibri"/>
                <a:ea typeface="Calibri"/>
                <a:cs typeface="Calibri"/>
              </a:defRPr>
            </a:lvl9pPr>
          </a:lstStyle>
          <a:p>
            <a:pPr algn="ctr"/>
            <a:r>
              <a:rPr sz="1200">
                <a:latin typeface="Arial"/>
                <a:ea typeface="Arial"/>
                <a:cs typeface="Arial"/>
              </a:rPr>
              <a:t>Офтейк</a:t>
            </a:r>
            <a:r>
              <a:rPr sz="1200">
                <a:latin typeface="Arial"/>
                <a:ea typeface="Arial"/>
                <a:cs typeface="Arial"/>
              </a:rPr>
              <a:t>-контракт – это договор на поставку товара, который поставщик планирует произвести и обеспечить его поставку в будущем на заранее оговоренных </a:t>
            </a:r>
            <a:r>
              <a:rPr sz="1200">
                <a:latin typeface="Arial"/>
                <a:ea typeface="Arial"/>
                <a:cs typeface="Arial"/>
              </a:rPr>
              <a:t>условиях</a:t>
            </a:r>
            <a:endParaRPr b="true" sz="1200">
              <a:solidFill>
                <a:srgbClr val="0000FF"/>
              </a:solidFill>
              <a:latin typeface="Arial"/>
              <a:ea typeface="Arial"/>
              <a:cs typeface="Arial"/>
            </a:endParaRPr>
          </a:p>
        </p:txBody>
      </p:sp>
    </p:spTree>
  </p:cSld>
</p:sld>
</file>

<file path=ppt/slides/slide7.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122" name="GroupShape 122"/>
        <p:cNvGrpSpPr/>
        <p:nvPr isPhoto="false"/>
      </p:nvGrpSpPr>
      <p:grpSpPr>
        <a:xfrm flipH="false" flipV="false" rot="0">
          <a:off x="0" y="0"/>
          <a:ext cx="0" cy="0"/>
          <a:chOff x="0" y="0"/>
          <a:chExt cx="0" cy="0"/>
        </a:xfrm>
      </p:grpSpPr>
      <p:sp>
        <p:nvSpPr>
          <p:cNvPr hidden="false" id="123" name="Shape 123"/>
          <p:cNvSpPr txBox="true"/>
          <p:nvPr isPhoto="false"/>
        </p:nvSpPr>
        <p:spPr>
          <a:xfrm flipH="false" flipV="false" rot="0">
            <a:off x="205043" y="112937"/>
            <a:ext cx="8243631"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Геология </a:t>
            </a:r>
            <a:r>
              <a:rPr b="true" sz="1800">
                <a:solidFill>
                  <a:srgbClr val="009999"/>
                </a:solidFill>
                <a:latin typeface="Tahoma"/>
                <a:ea typeface="Tahoma"/>
                <a:cs typeface="Tahoma"/>
              </a:rPr>
              <a:t>– вектор технологического прогресса</a:t>
            </a:r>
            <a:endParaRPr b="true" sz="1800">
              <a:solidFill>
                <a:srgbClr val="009999"/>
              </a:solidFill>
              <a:latin typeface="Tahoma"/>
              <a:ea typeface="Tahoma"/>
              <a:cs typeface="Tahoma"/>
            </a:endParaRPr>
          </a:p>
        </p:txBody>
      </p:sp>
      <p:sp>
        <p:nvSpPr>
          <p:cNvPr hidden="false" id="124" name="Shape 124"/>
          <p:cNvSpPr txBox="false"/>
          <p:nvPr isPhoto="false"/>
        </p:nvSpPr>
        <p:spPr>
          <a:xfrm flipH="false" flipV="false" rot="0">
            <a:off x="120861" y="603228"/>
            <a:ext cx="8907992" cy="954107"/>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Отдельного </a:t>
            </a:r>
            <a:r>
              <a:rPr i="true" sz="1400">
                <a:solidFill>
                  <a:srgbClr val="009999"/>
                </a:solidFill>
                <a:latin typeface="Arial"/>
                <a:ea typeface="Arial"/>
                <a:cs typeface="Arial"/>
              </a:rPr>
              <a:t>внимания требует геологоразведка. В 2018 году в целях восполнения минерально-сырьевой базы было принято новое законодательство по управлению горнорудным сектором. Однако оно не заработало в полной мере. Как итог – в нашей богатой ресурсами стране долгое время не было значимых геологических открытий. Ситуацию нужно срочно менять.</a:t>
            </a:r>
            <a:endParaRPr i="true" sz="1400">
              <a:solidFill>
                <a:srgbClr val="009999"/>
              </a:solidFill>
              <a:latin typeface="Arial"/>
              <a:ea typeface="Arial"/>
              <a:cs typeface="Arial"/>
            </a:endParaRPr>
          </a:p>
        </p:txBody>
      </p:sp>
      <p:pic>
        <p:nvPicPr>
          <p:cNvPr hidden="false" id="126" name="Picture 126"/>
          <p:cNvPicPr preferRelativeResize="true"/>
          <p:nvPr isPhoto="false"/>
        </p:nvPicPr>
        <p:blipFill>
          <a:blip r:embed="rId1"/>
          <a:stretch/>
        </p:blipFill>
        <p:spPr>
          <a:xfrm flipH="false" flipV="false" rot="0">
            <a:off x="205043" y="3031379"/>
            <a:ext cx="438410" cy="438410"/>
          </a:xfrm>
          <a:prstGeom prst="rect">
            <a:avLst/>
          </a:prstGeom>
        </p:spPr>
      </p:pic>
      <p:sp>
        <p:nvSpPr>
          <p:cNvPr hidden="false" id="127" name="Shape 127"/>
          <p:cNvSpPr txBox="false"/>
          <p:nvPr isPhoto="false"/>
        </p:nvSpPr>
        <p:spPr>
          <a:xfrm flipH="false" flipV="false" rot="0">
            <a:off x="690108" y="1912489"/>
            <a:ext cx="3987138" cy="505891"/>
          </a:xfrm>
          <a:prstGeom prst="rect">
            <a:avLst/>
          </a:prstGeom>
          <a:solidFill>
            <a:schemeClr val="accent5">
              <a:lumMod val="20000"/>
              <a:lumOff val="80000"/>
            </a:schemeClr>
          </a:solidFill>
        </p:spPr>
        <p:txBody>
          <a:bodyPr bIns="37139" lIns="74277" rIns="74277" tIns="37139" wrap="square">
            <a:spAutoFit/>
          </a:bodyPr>
          <a:p>
            <a:pPr algn="l" indent="0" marL="0"/>
            <a:r>
              <a:rPr sz="1400">
                <a:solidFill>
                  <a:srgbClr val="0000FF"/>
                </a:solidFill>
                <a:latin typeface="Arial"/>
                <a:ea typeface="Arial"/>
                <a:cs typeface="Arial"/>
              </a:rPr>
              <a:t>Модернизация системы управления горнорудным сектором</a:t>
            </a:r>
            <a:endParaRPr sz="1400">
              <a:solidFill>
                <a:srgbClr val="0000FF"/>
              </a:solidFill>
              <a:latin typeface="Arial"/>
              <a:ea typeface="Arial"/>
              <a:cs typeface="Arial"/>
            </a:endParaRPr>
          </a:p>
        </p:txBody>
      </p:sp>
      <p:pic>
        <p:nvPicPr>
          <p:cNvPr hidden="false" id="129" name="Picture 129"/>
          <p:cNvPicPr preferRelativeResize="true"/>
          <p:nvPr isPhoto="false"/>
        </p:nvPicPr>
        <p:blipFill>
          <a:blip r:embed="rId2"/>
          <a:stretch/>
        </p:blipFill>
        <p:spPr>
          <a:xfrm flipH="false" flipV="false" rot="0">
            <a:off x="4807197" y="3477277"/>
            <a:ext cx="427039" cy="483765"/>
          </a:xfrm>
          <a:prstGeom prst="rect">
            <a:avLst/>
          </a:prstGeom>
          <a:ln>
            <a:noFill/>
          </a:ln>
        </p:spPr>
      </p:pic>
      <p:pic>
        <p:nvPicPr>
          <p:cNvPr hidden="false" id="131" name="Picture 131"/>
          <p:cNvPicPr preferRelativeResize="true"/>
          <p:nvPr isPhoto="false"/>
        </p:nvPicPr>
        <p:blipFill>
          <a:blip r:embed="rId3"/>
          <a:stretch/>
        </p:blipFill>
        <p:spPr>
          <a:xfrm flipH="false" flipV="false" rot="0">
            <a:off x="181176" y="2451535"/>
            <a:ext cx="471277" cy="472903"/>
          </a:xfrm>
          <a:prstGeom prst="rect">
            <a:avLst/>
          </a:prstGeom>
        </p:spPr>
      </p:pic>
      <p:sp>
        <p:nvSpPr>
          <p:cNvPr hidden="false" id="132" name="Shape 132"/>
          <p:cNvSpPr txBox="false"/>
          <p:nvPr isPhoto="false"/>
        </p:nvSpPr>
        <p:spPr>
          <a:xfrm flipH="false" flipV="false" rot="0">
            <a:off x="690108" y="2523102"/>
            <a:ext cx="3987138" cy="290447"/>
          </a:xfrm>
          <a:prstGeom prst="rect">
            <a:avLst/>
          </a:prstGeom>
          <a:solidFill>
            <a:schemeClr val="accent5">
              <a:lumMod val="20000"/>
              <a:lumOff val="80000"/>
            </a:schemeClr>
          </a:solidFill>
        </p:spPr>
        <p:txBody>
          <a:bodyPr bIns="37139" lIns="74277" rIns="74277" tIns="37139" wrap="square">
            <a:spAutoFit/>
          </a:bodyPr>
          <a:p>
            <a:pPr algn="l" indent="0" marL="0"/>
            <a:r>
              <a:rPr sz="1400">
                <a:solidFill>
                  <a:srgbClr val="0000FF"/>
                </a:solidFill>
                <a:latin typeface="Arial"/>
                <a:ea typeface="Arial"/>
                <a:cs typeface="Arial"/>
              </a:rPr>
              <a:t>Привлечение </a:t>
            </a:r>
            <a:r>
              <a:rPr sz="1400">
                <a:solidFill>
                  <a:srgbClr val="0000FF"/>
                </a:solidFill>
                <a:latin typeface="Arial"/>
                <a:ea typeface="Arial"/>
                <a:cs typeface="Arial"/>
              </a:rPr>
              <a:t>крупных частных </a:t>
            </a:r>
            <a:r>
              <a:rPr sz="1400">
                <a:solidFill>
                  <a:srgbClr val="0000FF"/>
                </a:solidFill>
                <a:latin typeface="Arial"/>
                <a:ea typeface="Arial"/>
                <a:cs typeface="Arial"/>
              </a:rPr>
              <a:t>инвестиций</a:t>
            </a:r>
            <a:endParaRPr sz="1400">
              <a:solidFill>
                <a:srgbClr val="0000FF"/>
              </a:solidFill>
              <a:latin typeface="Arial"/>
              <a:ea typeface="Arial"/>
              <a:cs typeface="Arial"/>
            </a:endParaRPr>
          </a:p>
        </p:txBody>
      </p:sp>
      <p:sp>
        <p:nvSpPr>
          <p:cNvPr hidden="false" id="133" name="Shape 133"/>
          <p:cNvSpPr txBox="false"/>
          <p:nvPr isPhoto="false"/>
        </p:nvSpPr>
        <p:spPr>
          <a:xfrm flipH="false" flipV="false" rot="0">
            <a:off x="5246493" y="1906185"/>
            <a:ext cx="3829774" cy="505891"/>
          </a:xfrm>
          <a:prstGeom prst="rect">
            <a:avLst/>
          </a:prstGeom>
          <a:solidFill>
            <a:schemeClr val="accent5">
              <a:lumMod val="20000"/>
              <a:lumOff val="80000"/>
            </a:schemeClr>
          </a:solidFill>
        </p:spPr>
        <p:txBody>
          <a:bodyPr bIns="37139" lIns="74277" rIns="74277" tIns="37139" wrap="square">
            <a:spAutoFit/>
          </a:bodyPr>
          <a:p>
            <a:pPr algn="l" indent="0" marL="0"/>
            <a:r>
              <a:rPr sz="1400">
                <a:solidFill>
                  <a:srgbClr val="0000FF"/>
                </a:solidFill>
                <a:latin typeface="Arial"/>
                <a:ea typeface="Arial"/>
                <a:cs typeface="Arial"/>
              </a:rPr>
              <a:t>Внедрение </a:t>
            </a:r>
            <a:r>
              <a:rPr sz="1400">
                <a:solidFill>
                  <a:srgbClr val="0000FF"/>
                </a:solidFill>
                <a:latin typeface="Arial"/>
                <a:ea typeface="Arial"/>
                <a:cs typeface="Arial"/>
              </a:rPr>
              <a:t>гибких регуляторных </a:t>
            </a:r>
            <a:r>
              <a:rPr sz="1400">
                <a:solidFill>
                  <a:srgbClr val="0000FF"/>
                </a:solidFill>
                <a:latin typeface="Arial"/>
                <a:ea typeface="Arial"/>
                <a:cs typeface="Arial"/>
              </a:rPr>
              <a:t>                        и </a:t>
            </a:r>
            <a:r>
              <a:rPr sz="1400">
                <a:solidFill>
                  <a:srgbClr val="0000FF"/>
                </a:solidFill>
                <a:latin typeface="Arial"/>
                <a:ea typeface="Arial"/>
                <a:cs typeface="Arial"/>
              </a:rPr>
              <a:t>фискальных </a:t>
            </a:r>
            <a:r>
              <a:rPr sz="1400">
                <a:solidFill>
                  <a:srgbClr val="0000FF"/>
                </a:solidFill>
                <a:latin typeface="Arial"/>
                <a:ea typeface="Arial"/>
                <a:cs typeface="Arial"/>
              </a:rPr>
              <a:t>условий</a:t>
            </a:r>
            <a:endParaRPr sz="1400">
              <a:solidFill>
                <a:srgbClr val="0000FF"/>
              </a:solidFill>
              <a:latin typeface="Arial"/>
              <a:ea typeface="Arial"/>
              <a:cs typeface="Arial"/>
            </a:endParaRPr>
          </a:p>
        </p:txBody>
      </p:sp>
      <p:sp>
        <p:nvSpPr>
          <p:cNvPr hidden="false" id="134" name="Shape 134"/>
          <p:cNvSpPr txBox="false"/>
          <p:nvPr isPhoto="false"/>
        </p:nvSpPr>
        <p:spPr>
          <a:xfrm flipH="false" flipV="false" rot="0">
            <a:off x="690108" y="2918271"/>
            <a:ext cx="4004365" cy="721333"/>
          </a:xfrm>
          <a:prstGeom prst="rect">
            <a:avLst/>
          </a:prstGeom>
          <a:solidFill>
            <a:schemeClr val="accent5">
              <a:lumMod val="20000"/>
              <a:lumOff val="80000"/>
            </a:schemeClr>
          </a:solidFill>
        </p:spPr>
        <p:txBody>
          <a:bodyPr bIns="37139" lIns="74277" rIns="74277" tIns="37139" wrap="square">
            <a:spAutoFit/>
          </a:bodyPr>
          <a:p>
            <a:pPr algn="l" indent="0" marL="0"/>
            <a:r>
              <a:rPr sz="1400">
                <a:solidFill>
                  <a:srgbClr val="0000FF"/>
                </a:solidFill>
                <a:latin typeface="Arial"/>
                <a:ea typeface="Arial"/>
                <a:cs typeface="Arial"/>
              </a:rPr>
              <a:t>Приоритетное </a:t>
            </a:r>
            <a:r>
              <a:rPr sz="1400">
                <a:solidFill>
                  <a:srgbClr val="0000FF"/>
                </a:solidFill>
                <a:latin typeface="Arial"/>
                <a:ea typeface="Arial"/>
                <a:cs typeface="Arial"/>
              </a:rPr>
              <a:t>право на недропользование инвесторам, осуществляющим геологическое изучение за счет собственных </a:t>
            </a:r>
            <a:r>
              <a:rPr sz="1400">
                <a:solidFill>
                  <a:srgbClr val="0000FF"/>
                </a:solidFill>
                <a:latin typeface="Arial"/>
                <a:ea typeface="Arial"/>
                <a:cs typeface="Arial"/>
              </a:rPr>
              <a:t>средств</a:t>
            </a:r>
            <a:endParaRPr sz="1400">
              <a:solidFill>
                <a:srgbClr val="0000FF"/>
              </a:solidFill>
              <a:latin typeface="Arial"/>
              <a:ea typeface="Arial"/>
              <a:cs typeface="Arial"/>
            </a:endParaRPr>
          </a:p>
        </p:txBody>
      </p:sp>
      <p:sp>
        <p:nvSpPr>
          <p:cNvPr hidden="false" id="135" name="Shape 135"/>
          <p:cNvSpPr txBox="false"/>
          <p:nvPr isPhoto="false"/>
        </p:nvSpPr>
        <p:spPr>
          <a:xfrm flipH="false" flipV="false" rot="0">
            <a:off x="5246493" y="3305030"/>
            <a:ext cx="3829774" cy="936778"/>
          </a:xfrm>
          <a:prstGeom prst="rect">
            <a:avLst/>
          </a:prstGeom>
          <a:solidFill>
            <a:schemeClr val="accent5">
              <a:lumMod val="20000"/>
              <a:lumOff val="80000"/>
            </a:schemeClr>
          </a:solidFill>
        </p:spPr>
        <p:txBody>
          <a:bodyPr bIns="37139" lIns="74277" rIns="74277" tIns="37139" wrap="square">
            <a:spAutoFit/>
          </a:bodyPr>
          <a:p>
            <a:pPr algn="l" indent="0" marL="0"/>
            <a:r>
              <a:rPr sz="1400">
                <a:solidFill>
                  <a:srgbClr val="0000FF"/>
                </a:solidFill>
                <a:latin typeface="Arial"/>
                <a:ea typeface="Arial"/>
                <a:cs typeface="Arial"/>
              </a:rPr>
              <a:t>Сокращение </a:t>
            </a:r>
            <a:r>
              <a:rPr sz="1400">
                <a:solidFill>
                  <a:srgbClr val="0000FF"/>
                </a:solidFill>
                <a:latin typeface="Arial"/>
                <a:ea typeface="Arial"/>
                <a:cs typeface="Arial"/>
              </a:rPr>
              <a:t>в два раза сроков и процедуры согласования проектов путем внедрения комплексной </a:t>
            </a:r>
            <a:r>
              <a:rPr sz="1400">
                <a:solidFill>
                  <a:srgbClr val="0000FF"/>
                </a:solidFill>
                <a:latin typeface="Arial"/>
                <a:ea typeface="Arial"/>
                <a:cs typeface="Arial"/>
              </a:rPr>
              <a:t>госэкспертизы</a:t>
            </a:r>
            <a:r>
              <a:rPr sz="1400">
                <a:solidFill>
                  <a:srgbClr val="0000FF"/>
                </a:solidFill>
                <a:latin typeface="Arial"/>
                <a:ea typeface="Arial"/>
                <a:cs typeface="Arial"/>
              </a:rPr>
              <a:t> и полной цифровизации процесса</a:t>
            </a:r>
            <a:endParaRPr sz="1400">
              <a:solidFill>
                <a:srgbClr val="0000FF"/>
              </a:solidFill>
              <a:latin typeface="Arial"/>
              <a:ea typeface="Arial"/>
              <a:cs typeface="Arial"/>
            </a:endParaRPr>
          </a:p>
        </p:txBody>
      </p:sp>
      <p:sp>
        <p:nvSpPr>
          <p:cNvPr hidden="false" id="136" name="Shape 136"/>
          <p:cNvSpPr txBox="false"/>
          <p:nvPr isPhoto="false"/>
        </p:nvSpPr>
        <p:spPr>
          <a:xfrm flipH="false" flipV="false" rot="0">
            <a:off x="5246493" y="2494108"/>
            <a:ext cx="3829774" cy="721334"/>
          </a:xfrm>
          <a:prstGeom prst="rect">
            <a:avLst/>
          </a:prstGeom>
          <a:solidFill>
            <a:schemeClr val="accent5">
              <a:lumMod val="20000"/>
              <a:lumOff val="80000"/>
            </a:schemeClr>
          </a:solidFill>
        </p:spPr>
        <p:txBody>
          <a:bodyPr bIns="37139" lIns="74277" rIns="74277" tIns="37139" wrap="square">
            <a:spAutoFit/>
          </a:bodyPr>
          <a:p>
            <a:pPr algn="l" indent="0" marL="0"/>
            <a:r>
              <a:rPr sz="1400">
                <a:solidFill>
                  <a:srgbClr val="0000FF"/>
                </a:solidFill>
                <a:latin typeface="Arial"/>
                <a:ea typeface="Arial"/>
                <a:cs typeface="Arial"/>
              </a:rPr>
              <a:t>Освобождение инвесторов </a:t>
            </a:r>
            <a:r>
              <a:rPr sz="1400">
                <a:solidFill>
                  <a:srgbClr val="0000FF"/>
                </a:solidFill>
                <a:latin typeface="Arial"/>
                <a:ea typeface="Arial"/>
                <a:cs typeface="Arial"/>
              </a:rPr>
              <a:t>от уплаты налогов и других обязательных платежей на первые 3 года</a:t>
            </a:r>
            <a:endParaRPr sz="1400">
              <a:solidFill>
                <a:srgbClr val="0000FF"/>
              </a:solidFill>
              <a:latin typeface="Arial"/>
              <a:ea typeface="Arial"/>
              <a:cs typeface="Arial"/>
            </a:endParaRPr>
          </a:p>
        </p:txBody>
      </p:sp>
      <p:pic>
        <p:nvPicPr>
          <p:cNvPr hidden="false" id="138" name="Picture 138"/>
          <p:cNvPicPr preferRelativeResize="true"/>
          <p:nvPr isPhoto="false"/>
        </p:nvPicPr>
        <p:blipFill>
          <a:blip r:embed="rId4"/>
          <a:stretch/>
        </p:blipFill>
        <p:spPr>
          <a:xfrm flipH="false" flipV="false" rot="0">
            <a:off x="205043" y="1975070"/>
            <a:ext cx="423544" cy="446621"/>
          </a:xfrm>
          <a:prstGeom prst="rect">
            <a:avLst/>
          </a:prstGeom>
          <a:ln w="9525">
            <a:noFill/>
            <a:headEnd len="med" type="none" w="med"/>
            <a:tailEnd len="med" type="none" w="med"/>
          </a:ln>
        </p:spPr>
      </p:pic>
      <p:pic>
        <p:nvPicPr>
          <p:cNvPr hidden="false" id="140" name="Picture 140"/>
          <p:cNvPicPr preferRelativeResize="true"/>
          <p:nvPr isPhoto="false"/>
        </p:nvPicPr>
        <p:blipFill>
          <a:blip r:embed="rId5"/>
          <a:stretch/>
        </p:blipFill>
        <p:spPr>
          <a:xfrm flipH="false" flipV="false" rot="0">
            <a:off x="4775064" y="1932708"/>
            <a:ext cx="451551" cy="452845"/>
          </a:xfrm>
          <a:prstGeom prst="rect">
            <a:avLst/>
          </a:prstGeom>
        </p:spPr>
      </p:pic>
      <p:pic>
        <p:nvPicPr>
          <p:cNvPr hidden="false" id="142" name="Picture 142"/>
          <p:cNvPicPr preferRelativeResize="true"/>
          <p:nvPr isPhoto="false"/>
        </p:nvPicPr>
        <p:blipFill>
          <a:blip r:embed="rId6"/>
          <a:stretch/>
        </p:blipFill>
        <p:spPr>
          <a:xfrm flipH="false" flipV="false" rot="0">
            <a:off x="4806762" y="2568320"/>
            <a:ext cx="395999" cy="396000"/>
          </a:xfrm>
          <a:prstGeom prst="rect">
            <a:avLst/>
          </a:prstGeom>
          <a:ln>
            <a:noFill/>
          </a:ln>
        </p:spPr>
      </p:pic>
      <p:sp>
        <p:nvSpPr>
          <p:cNvPr hidden="false" id="143" name="Shape 143"/>
          <p:cNvSpPr txBox="false"/>
          <p:nvPr isPhoto="false"/>
        </p:nvSpPr>
        <p:spPr>
          <a:xfrm flipH="false" flipV="false" rot="0">
            <a:off x="100455" y="4015461"/>
            <a:ext cx="1939601" cy="1094299"/>
          </a:xfrm>
          <a:prstGeom prst="roundRect">
            <a:avLst/>
          </a:prstGeom>
          <a:noFill/>
        </p:spPr>
        <p:style>
          <a:lnRef idx="2">
            <a:schemeClr val="accent1">
              <a:shade val="50000"/>
            </a:schemeClr>
          </a:lnRef>
          <a:fillRef idx="0"/>
          <a:effectRef idx="0"/>
          <a:fontRef idx="none"/>
        </p:style>
        <p:txBody>
          <a:bodyPr anchor="ctr" bIns="45720" lIns="91440" rIns="91440" tIns="45720"/>
          <a:p>
            <a:pPr algn="ctr" indent="0" marL="0"/>
            <a:r>
              <a:rPr sz="1400">
                <a:solidFill>
                  <a:srgbClr val="0000FF"/>
                </a:solidFill>
                <a:latin typeface="Tahoma"/>
                <a:ea typeface="Tahoma"/>
                <a:cs typeface="Tahoma"/>
              </a:rPr>
              <a:t>Площадь </a:t>
            </a:r>
            <a:endParaRPr sz="1400">
              <a:solidFill>
                <a:srgbClr val="0000FF"/>
              </a:solidFill>
              <a:latin typeface="Tahoma"/>
              <a:ea typeface="Tahoma"/>
              <a:cs typeface="Tahoma"/>
            </a:endParaRPr>
          </a:p>
          <a:p>
            <a:pPr algn="ctr" indent="0" marL="0"/>
            <a:r>
              <a:rPr sz="1400">
                <a:solidFill>
                  <a:srgbClr val="0000FF"/>
                </a:solidFill>
                <a:latin typeface="Tahoma"/>
                <a:ea typeface="Tahoma"/>
                <a:cs typeface="Tahoma"/>
              </a:rPr>
              <a:t>геолого-геофизической изученности </a:t>
            </a:r>
            <a:endParaRPr sz="1400">
              <a:solidFill>
                <a:srgbClr val="0000FF"/>
              </a:solidFill>
              <a:latin typeface="Tahoma"/>
              <a:ea typeface="Tahoma"/>
              <a:cs typeface="Tahoma"/>
            </a:endParaRPr>
          </a:p>
        </p:txBody>
      </p:sp>
      <p:sp>
        <p:nvSpPr>
          <p:cNvPr hidden="false" id="144" name="Shape 144"/>
          <p:cNvSpPr txBox="false"/>
          <p:nvPr isPhoto="false"/>
        </p:nvSpPr>
        <p:spPr>
          <a:xfrm flipH="false" flipV="false" rot="0">
            <a:off x="2144644" y="4283584"/>
            <a:ext cx="1238397" cy="700654"/>
          </a:xfrm>
          <a:prstGeom prst="roundRect">
            <a:avLst/>
          </a:prstGeom>
        </p:spPr>
        <p:style>
          <a:lnRef idx="2">
            <a:schemeClr val="accent1">
              <a:shade val="50000"/>
            </a:schemeClr>
          </a:lnRef>
          <a:fillRef idx="1">
            <a:schemeClr val="accent1"/>
          </a:fillRef>
          <a:effectRef idx="0"/>
          <a:fontRef idx="none"/>
        </p:style>
        <p:txBody>
          <a:bodyPr anchor="ctr" bIns="45720" lIns="91440" rIns="91440" tIns="45720"/>
          <a:p>
            <a:pPr algn="ctr" indent="0" marL="0"/>
            <a:r>
              <a:rPr b="true" sz="2000">
                <a:solidFill>
                  <a:schemeClr val="bg1"/>
                </a:solidFill>
                <a:latin typeface="Tahoma"/>
                <a:ea typeface="Tahoma"/>
                <a:cs typeface="Tahoma"/>
              </a:rPr>
              <a:t>1,5 </a:t>
            </a:r>
            <a:r>
              <a:rPr sz="1400">
                <a:solidFill>
                  <a:schemeClr val="bg1"/>
                </a:solidFill>
                <a:latin typeface="Tahoma"/>
                <a:ea typeface="Tahoma"/>
                <a:cs typeface="Tahoma"/>
              </a:rPr>
              <a:t>млн.кв.км.</a:t>
            </a:r>
            <a:endParaRPr sz="1400">
              <a:solidFill>
                <a:schemeClr val="bg1"/>
              </a:solidFill>
              <a:latin typeface="Tahoma"/>
              <a:ea typeface="Tahoma"/>
              <a:cs typeface="Tahoma"/>
            </a:endParaRPr>
          </a:p>
        </p:txBody>
      </p:sp>
      <p:sp>
        <p:nvSpPr>
          <p:cNvPr hidden="false" id="145" name="Shape 145"/>
          <p:cNvSpPr txBox="false"/>
          <p:nvPr isPhoto="false"/>
        </p:nvSpPr>
        <p:spPr>
          <a:xfrm flipH="false" flipV="false" rot="0">
            <a:off x="4071351" y="4283584"/>
            <a:ext cx="1238398" cy="700654"/>
          </a:xfrm>
          <a:prstGeom prst="roundRect">
            <a:avLst/>
          </a:prstGeom>
        </p:spPr>
        <p:style>
          <a:lnRef idx="2">
            <a:schemeClr val="accent1">
              <a:shade val="50000"/>
            </a:schemeClr>
          </a:lnRef>
          <a:fillRef idx="1">
            <a:schemeClr val="accent1"/>
          </a:fillRef>
          <a:effectRef idx="0"/>
          <a:fontRef idx="none"/>
        </p:style>
        <p:txBody>
          <a:bodyPr anchor="ctr" bIns="45720" lIns="91440" rIns="91440" tIns="45720"/>
          <a:p>
            <a:pPr algn="ctr" indent="0" marL="0"/>
            <a:r>
              <a:rPr b="true" sz="2000">
                <a:solidFill>
                  <a:schemeClr val="bg1"/>
                </a:solidFill>
                <a:latin typeface="Tahoma"/>
                <a:ea typeface="Tahoma"/>
                <a:cs typeface="Tahoma"/>
              </a:rPr>
              <a:t>2,2 </a:t>
            </a:r>
            <a:r>
              <a:rPr sz="1400">
                <a:solidFill>
                  <a:schemeClr val="bg1"/>
                </a:solidFill>
                <a:latin typeface="Tahoma"/>
                <a:ea typeface="Tahoma"/>
                <a:cs typeface="Tahoma"/>
              </a:rPr>
              <a:t>млн.кв.км.</a:t>
            </a:r>
            <a:endParaRPr sz="1400">
              <a:solidFill>
                <a:schemeClr val="bg1"/>
              </a:solidFill>
              <a:latin typeface="Tahoma"/>
              <a:ea typeface="Tahoma"/>
              <a:cs typeface="Tahoma"/>
            </a:endParaRPr>
          </a:p>
        </p:txBody>
      </p:sp>
      <p:sp>
        <p:nvSpPr>
          <p:cNvPr hidden="false" id="146" name="Shape 146"/>
          <p:cNvSpPr txBox="false"/>
          <p:nvPr isPhoto="false"/>
        </p:nvSpPr>
        <p:spPr>
          <a:xfrm flipH="false" flipV="false" rot="0">
            <a:off x="4239240" y="4042792"/>
            <a:ext cx="876010" cy="290447"/>
          </a:xfrm>
          <a:prstGeom prst="rect">
            <a:avLst/>
          </a:prstGeom>
          <a:noFill/>
        </p:spPr>
        <p:txBody>
          <a:bodyPr bIns="37139" lIns="74277" rIns="74277" tIns="37139" wrap="square">
            <a:spAutoFit/>
          </a:bodyPr>
          <a:p>
            <a:pPr algn="ctr" indent="0" marL="0"/>
            <a:r>
              <a:rPr sz="1400">
                <a:solidFill>
                  <a:srgbClr val="0000FF"/>
                </a:solidFill>
                <a:latin typeface="Arial"/>
                <a:ea typeface="Arial"/>
                <a:cs typeface="Arial"/>
              </a:rPr>
              <a:t>2026 год</a:t>
            </a:r>
            <a:endParaRPr sz="1400">
              <a:solidFill>
                <a:srgbClr val="0000FF"/>
              </a:solidFill>
              <a:latin typeface="Arial"/>
              <a:ea typeface="Arial"/>
              <a:cs typeface="Arial"/>
            </a:endParaRPr>
          </a:p>
        </p:txBody>
      </p:sp>
      <p:sp>
        <p:nvSpPr>
          <p:cNvPr hidden="false" id="147" name="Shape 147"/>
          <p:cNvSpPr txBox="false"/>
          <p:nvPr isPhoto="false"/>
        </p:nvSpPr>
        <p:spPr>
          <a:xfrm flipH="false" flipV="false" rot="16200000">
            <a:off x="3376623" y="4364864"/>
            <a:ext cx="712470" cy="549909"/>
          </a:xfrm>
          <a:prstGeom prst="stripedRightArrow">
            <a:avLst>
              <a:gd fmla="val 46491" name="adj1"/>
              <a:gd fmla="val 50000" name="adj2"/>
            </a:avLst>
          </a:prstGeom>
          <a:solidFill>
            <a:srgbClr val="0070C0">
              <a:alpha val="50000"/>
            </a:srgbClr>
          </a:solidFill>
          <a:ln>
            <a:noFill/>
          </a:ln>
        </p:spPr>
        <p:txBody>
          <a:bodyPr anchor="ctr" bIns="45720" lIns="91440" rIns="91440" tIns="45720"/>
          <a:p>
            <a:pPr algn="l" indent="0" marL="0"/>
            <a:endParaRPr sz="1350">
              <a:solidFill>
                <a:schemeClr val="lt1"/>
              </a:solidFill>
              <a:latin typeface="+mn-lt"/>
              <a:ea typeface="+mn-ea"/>
              <a:cs typeface="+mn-cs"/>
            </a:endParaRPr>
          </a:p>
        </p:txBody>
      </p:sp>
      <p:sp>
        <p:nvSpPr>
          <p:cNvPr hidden="false" id="148" name="Shape 148"/>
          <p:cNvSpPr txBox="false"/>
          <p:nvPr isPhoto="false"/>
        </p:nvSpPr>
        <p:spPr>
          <a:xfrm flipH="false" flipV="false" rot="0">
            <a:off x="2368339" y="4042790"/>
            <a:ext cx="876011" cy="290447"/>
          </a:xfrm>
          <a:prstGeom prst="rect">
            <a:avLst/>
          </a:prstGeom>
          <a:noFill/>
        </p:spPr>
        <p:txBody>
          <a:bodyPr bIns="37139" lIns="74277" rIns="74277" tIns="37139" wrap="square">
            <a:spAutoFit/>
          </a:bodyPr>
          <a:p>
            <a:pPr algn="ctr" indent="0" marL="0"/>
            <a:r>
              <a:rPr sz="1400">
                <a:solidFill>
                  <a:srgbClr val="0000FF"/>
                </a:solidFill>
                <a:latin typeface="Arial"/>
                <a:ea typeface="Arial"/>
                <a:cs typeface="Arial"/>
              </a:rPr>
              <a:t>2023 год</a:t>
            </a:r>
            <a:endParaRPr sz="1400">
              <a:solidFill>
                <a:srgbClr val="0000FF"/>
              </a:solidFill>
              <a:latin typeface="Arial"/>
              <a:ea typeface="Arial"/>
              <a:cs typeface="Arial"/>
            </a:endParaRPr>
          </a:p>
        </p:txBody>
      </p:sp>
      <p:sp>
        <p:nvSpPr>
          <p:cNvPr hidden="false" id="149" name="Shape 149"/>
          <p:cNvSpPr txBox="false"/>
          <p:nvPr isPhoto="false"/>
        </p:nvSpPr>
        <p:spPr>
          <a:xfrm flipH="false" flipV="false" rot="0">
            <a:off x="181176" y="1595906"/>
            <a:ext cx="1891484" cy="27170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slides/slide8.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150" name="GroupShape 150"/>
        <p:cNvGrpSpPr/>
        <p:nvPr isPhoto="false"/>
      </p:nvGrpSpPr>
      <p:grpSpPr>
        <a:xfrm flipH="false" flipV="false" rot="0">
          <a:off x="0" y="0"/>
          <a:ext cx="0" cy="0"/>
          <a:chOff x="0" y="0"/>
          <a:chExt cx="0" cy="0"/>
        </a:xfrm>
      </p:grpSpPr>
      <p:sp>
        <p:nvSpPr>
          <p:cNvPr hidden="false" id="151" name="Shape 151"/>
          <p:cNvSpPr txBox="true"/>
          <p:nvPr isPhoto="false">
            <p:ph idx="5" type="body"/>
          </p:nvPr>
        </p:nvSpPr>
        <p:spPr>
          <a:prstGeom prst="rect">
            <a:avLst/>
          </a:prstGeom>
        </p:spPr>
        <p:txBody>
          <a:bodyPr>
            <a:normAutofit fontScale="100%" lnSpcReduction="0%"/>
          </a:bodyPr>
          <a:lstStyle>
            <a:defPPr/>
            <a:lvl1pPr lvl="0"/>
          </a:lstStyle>
          <a:p>
            <a:r>
              <a:rPr>
                <a:solidFill>
                  <a:srgbClr val="009999"/>
                </a:solidFill>
                <a:latin typeface="Tahoma"/>
                <a:ea typeface="Tahoma"/>
                <a:cs typeface="Tahoma"/>
              </a:rPr>
              <a:t>   Обеспечение </a:t>
            </a:r>
            <a:r>
              <a:rPr>
                <a:solidFill>
                  <a:srgbClr val="009999"/>
                </a:solidFill>
                <a:latin typeface="Tahoma"/>
                <a:ea typeface="Tahoma"/>
                <a:cs typeface="Tahoma"/>
              </a:rPr>
              <a:t>национальной безопасности</a:t>
            </a:r>
            <a:endParaRPr>
              <a:solidFill>
                <a:srgbClr val="009999"/>
              </a:solidFill>
              <a:latin typeface="Tahoma"/>
              <a:ea typeface="Tahoma"/>
              <a:cs typeface="Tahoma"/>
            </a:endParaRPr>
          </a:p>
        </p:txBody>
      </p:sp>
      <p:sp>
        <p:nvSpPr>
          <p:cNvPr hidden="false" id="152" name="Shape 152"/>
          <p:cNvSpPr txBox="false"/>
          <p:nvPr isPhoto="false"/>
        </p:nvSpPr>
        <p:spPr>
          <a:xfrm flipH="false" flipV="false" rot="0">
            <a:off x="120861" y="656236"/>
            <a:ext cx="8907992" cy="523220"/>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a:t>
            </a:r>
            <a:r>
              <a:rPr i="true" sz="1400">
                <a:solidFill>
                  <a:srgbClr val="009999"/>
                </a:solidFill>
                <a:latin typeface="Arial"/>
                <a:ea typeface="Arial"/>
                <a:cs typeface="Arial"/>
              </a:rPr>
              <a:t>Еще один важный вопрос – всемерное укрепление оборонно-промышленного комплекса, который в развитых государствах играет ключевую роль в обеспечении национальной безопасности.</a:t>
            </a:r>
            <a:endParaRPr i="true" sz="1400">
              <a:solidFill>
                <a:srgbClr val="009999"/>
              </a:solidFill>
              <a:latin typeface="Arial"/>
              <a:ea typeface="Arial"/>
              <a:cs typeface="Arial"/>
            </a:endParaRPr>
          </a:p>
        </p:txBody>
      </p:sp>
      <p:sp>
        <p:nvSpPr>
          <p:cNvPr hidden="false" id="153" name="Shape 153"/>
          <p:cNvSpPr txBox="false"/>
          <p:nvPr isPhoto="false"/>
        </p:nvSpPr>
        <p:spPr>
          <a:xfrm flipH="false" flipV="false" rot="0">
            <a:off x="1663148" y="1849701"/>
            <a:ext cx="6082748" cy="700653"/>
          </a:xfrm>
          <a:prstGeom prst="roundRect">
            <a:avLst/>
          </a:prstGeom>
          <a:solidFill>
            <a:schemeClr val="accent1">
              <a:lumMod val="20000"/>
              <a:lumOff val="80000"/>
            </a:schemeClr>
          </a:solidFill>
          <a:ln>
            <a:noFill/>
          </a:ln>
        </p:spPr>
        <p:txBody>
          <a:bodyPr anchor="ctr" bIns="45720" lIns="91440" rIns="91440" tIns="45720"/>
          <a:p>
            <a:pPr algn="ctr" indent="0" marL="0"/>
            <a:r>
              <a:rPr sz="2000">
                <a:solidFill>
                  <a:srgbClr val="0000FF"/>
                </a:solidFill>
                <a:latin typeface="Arial"/>
                <a:ea typeface="Arial"/>
                <a:cs typeface="Arial"/>
              </a:rPr>
              <a:t>Специальный фонд развития </a:t>
            </a:r>
            <a:endParaRPr sz="2000">
              <a:solidFill>
                <a:srgbClr val="0000FF"/>
              </a:solidFill>
              <a:latin typeface="Arial"/>
              <a:ea typeface="Arial"/>
              <a:cs typeface="Arial"/>
            </a:endParaRPr>
          </a:p>
          <a:p>
            <a:pPr algn="ctr" indent="0" marL="0"/>
            <a:r>
              <a:rPr sz="2000">
                <a:solidFill>
                  <a:srgbClr val="0000FF"/>
                </a:solidFill>
                <a:latin typeface="Arial"/>
                <a:ea typeface="Arial"/>
                <a:cs typeface="Arial"/>
              </a:rPr>
              <a:t>оборонно-промышленного комплекса</a:t>
            </a:r>
            <a:endParaRPr sz="1400">
              <a:solidFill>
                <a:srgbClr val="0000FF"/>
              </a:solidFill>
              <a:latin typeface="Arial"/>
              <a:ea typeface="Arial"/>
              <a:cs typeface="Arial"/>
            </a:endParaRPr>
          </a:p>
        </p:txBody>
      </p:sp>
      <p:sp>
        <p:nvSpPr>
          <p:cNvPr hidden="false" id="154" name="Shape 154"/>
          <p:cNvSpPr txBox="false"/>
          <p:nvPr isPhoto="false"/>
        </p:nvSpPr>
        <p:spPr>
          <a:xfrm flipH="false" flipV="false" rot="5400000">
            <a:off x="1994899" y="2664210"/>
            <a:ext cx="323781" cy="178904"/>
          </a:xfrm>
          <a:prstGeom prst="stripedRightArrow">
            <a:avLst>
              <a:gd fmla="val 46491" name="adj1"/>
              <a:gd fmla="val 50000" name="adj2"/>
            </a:avLst>
          </a:prstGeom>
          <a:solidFill>
            <a:srgbClr val="0070C0">
              <a:alpha val="50000"/>
            </a:srgbClr>
          </a:solidFill>
          <a:ln>
            <a:noFill/>
          </a:ln>
        </p:spPr>
        <p:txBody>
          <a:bodyPr anchor="ctr" bIns="45720" lIns="91440" rIns="91440" tIns="45720"/>
          <a:p>
            <a:pPr algn="l" indent="0" marL="0"/>
            <a:endParaRPr sz="1350">
              <a:solidFill>
                <a:schemeClr val="lt1"/>
              </a:solidFill>
              <a:latin typeface="+mn-lt"/>
              <a:ea typeface="+mn-ea"/>
              <a:cs typeface="+mn-cs"/>
            </a:endParaRPr>
          </a:p>
        </p:txBody>
      </p:sp>
      <p:sp>
        <p:nvSpPr>
          <p:cNvPr hidden="false" id="155" name="Shape 155"/>
          <p:cNvSpPr txBox="false"/>
          <p:nvPr isPhoto="false"/>
        </p:nvSpPr>
        <p:spPr>
          <a:xfrm flipH="false" flipV="false" rot="0">
            <a:off x="453673" y="2966040"/>
            <a:ext cx="2655510" cy="1579453"/>
          </a:xfrm>
          <a:prstGeom prst="roundRect">
            <a:avLst/>
          </a:prstGeom>
          <a:noFill/>
        </p:spPr>
        <p:style>
          <a:lnRef idx="2">
            <a:schemeClr val="accent1">
              <a:shade val="50000"/>
            </a:schemeClr>
          </a:lnRef>
          <a:fillRef idx="0"/>
          <a:effectRef idx="0"/>
          <a:fontRef idx="none"/>
        </p:style>
        <p:txBody>
          <a:bodyPr anchor="ctr" bIns="45720" lIns="91440" rIns="91440" tIns="45720"/>
          <a:p>
            <a:pPr algn="ctr" indent="0" marL="0"/>
            <a:r>
              <a:rPr sz="1600">
                <a:solidFill>
                  <a:srgbClr val="0000FF"/>
                </a:solidFill>
                <a:latin typeface="Arial"/>
                <a:ea typeface="Arial"/>
                <a:cs typeface="Arial"/>
              </a:rPr>
              <a:t>Создание цикла производства с высокой долей локализации, позволяющей снизить зависимость от импортных поставок</a:t>
            </a:r>
            <a:endParaRPr sz="1600">
              <a:solidFill>
                <a:srgbClr val="0000FF"/>
              </a:solidFill>
              <a:latin typeface="Arial"/>
              <a:ea typeface="Arial"/>
              <a:cs typeface="Arial"/>
            </a:endParaRPr>
          </a:p>
        </p:txBody>
      </p:sp>
      <p:sp>
        <p:nvSpPr>
          <p:cNvPr hidden="false" id="156" name="Shape 156"/>
          <p:cNvSpPr txBox="false"/>
          <p:nvPr isPhoto="false"/>
        </p:nvSpPr>
        <p:spPr>
          <a:xfrm flipH="false" flipV="false" rot="0">
            <a:off x="3249106" y="2956969"/>
            <a:ext cx="2655511" cy="2056531"/>
          </a:xfrm>
          <a:prstGeom prst="roundRect">
            <a:avLst/>
          </a:prstGeom>
          <a:noFill/>
        </p:spPr>
        <p:style>
          <a:lnRef idx="2">
            <a:schemeClr val="accent1">
              <a:shade val="50000"/>
            </a:schemeClr>
          </a:lnRef>
          <a:fillRef idx="0"/>
          <a:effectRef idx="0"/>
          <a:fontRef idx="none"/>
        </p:style>
        <p:txBody>
          <a:bodyPr anchor="ctr" bIns="45720" lIns="91440" rIns="91440" tIns="45720"/>
          <a:p>
            <a:pPr algn="ctr" indent="0" marL="0"/>
            <a:r>
              <a:rPr sz="1600">
                <a:solidFill>
                  <a:srgbClr val="0000FF"/>
                </a:solidFill>
                <a:latin typeface="Arial"/>
                <a:ea typeface="Arial"/>
                <a:cs typeface="Arial"/>
              </a:rPr>
              <a:t>Укрепление производственных мощностей по оперативному ремонту техники, усиление поддержки отечественных предприятий</a:t>
            </a:r>
            <a:endParaRPr sz="1600">
              <a:solidFill>
                <a:srgbClr val="0000FF"/>
              </a:solidFill>
              <a:latin typeface="Arial"/>
              <a:ea typeface="Arial"/>
              <a:cs typeface="Arial"/>
            </a:endParaRPr>
          </a:p>
        </p:txBody>
      </p:sp>
      <p:sp>
        <p:nvSpPr>
          <p:cNvPr hidden="false" id="157" name="Shape 157"/>
          <p:cNvSpPr txBox="false"/>
          <p:nvPr isPhoto="false"/>
        </p:nvSpPr>
        <p:spPr>
          <a:xfrm flipH="false" flipV="false" rot="0">
            <a:off x="6044540" y="2966040"/>
            <a:ext cx="2655511" cy="1579453"/>
          </a:xfrm>
          <a:prstGeom prst="roundRect">
            <a:avLst/>
          </a:prstGeom>
          <a:noFill/>
        </p:spPr>
        <p:style>
          <a:lnRef idx="2">
            <a:schemeClr val="accent1">
              <a:shade val="50000"/>
            </a:schemeClr>
          </a:lnRef>
          <a:fillRef idx="0"/>
          <a:effectRef idx="0"/>
          <a:fontRef idx="none"/>
        </p:style>
        <p:txBody>
          <a:bodyPr anchor="ctr" bIns="45720" lIns="91440" rIns="91440" tIns="45720"/>
          <a:p>
            <a:pPr algn="ctr" indent="0" marL="0"/>
            <a:r>
              <a:rPr sz="1600">
                <a:solidFill>
                  <a:srgbClr val="0000FF"/>
                </a:solidFill>
                <a:latin typeface="Arial"/>
                <a:ea typeface="Arial"/>
                <a:cs typeface="Arial"/>
              </a:rPr>
              <a:t>Трансферт современных технологий и локализация новых производств</a:t>
            </a:r>
            <a:endParaRPr sz="1600">
              <a:solidFill>
                <a:srgbClr val="0000FF"/>
              </a:solidFill>
              <a:latin typeface="Arial"/>
              <a:ea typeface="Arial"/>
              <a:cs typeface="Arial"/>
            </a:endParaRPr>
          </a:p>
        </p:txBody>
      </p:sp>
      <p:sp>
        <p:nvSpPr>
          <p:cNvPr hidden="false" id="158" name="Shape 158"/>
          <p:cNvSpPr txBox="false"/>
          <p:nvPr isPhoto="false"/>
        </p:nvSpPr>
        <p:spPr>
          <a:xfrm flipH="false" flipV="false" rot="5400000">
            <a:off x="4410109" y="2664210"/>
            <a:ext cx="323782" cy="178904"/>
          </a:xfrm>
          <a:prstGeom prst="stripedRightArrow">
            <a:avLst>
              <a:gd fmla="val 46491" name="adj1"/>
              <a:gd fmla="val 50000" name="adj2"/>
            </a:avLst>
          </a:prstGeom>
          <a:solidFill>
            <a:srgbClr val="0070C0">
              <a:alpha val="50000"/>
            </a:srgbClr>
          </a:solidFill>
          <a:ln>
            <a:noFill/>
          </a:ln>
        </p:spPr>
        <p:txBody>
          <a:bodyPr anchor="ctr" bIns="45720" lIns="91440" rIns="91440" tIns="45720"/>
          <a:p>
            <a:pPr algn="l" indent="0" marL="0"/>
            <a:endParaRPr sz="1350">
              <a:solidFill>
                <a:schemeClr val="lt1"/>
              </a:solidFill>
              <a:latin typeface="+mn-lt"/>
              <a:ea typeface="+mn-ea"/>
              <a:cs typeface="+mn-cs"/>
            </a:endParaRPr>
          </a:p>
        </p:txBody>
      </p:sp>
      <p:sp>
        <p:nvSpPr>
          <p:cNvPr hidden="false" id="159" name="Shape 159"/>
          <p:cNvSpPr txBox="false"/>
          <p:nvPr isPhoto="false"/>
        </p:nvSpPr>
        <p:spPr>
          <a:xfrm flipH="false" flipV="false" rot="5400000">
            <a:off x="7210404" y="2664210"/>
            <a:ext cx="323781" cy="178904"/>
          </a:xfrm>
          <a:prstGeom prst="stripedRightArrow">
            <a:avLst>
              <a:gd fmla="val 46491" name="adj1"/>
              <a:gd fmla="val 50000" name="adj2"/>
            </a:avLst>
          </a:prstGeom>
          <a:solidFill>
            <a:srgbClr val="0070C0">
              <a:alpha val="50000"/>
            </a:srgbClr>
          </a:solidFill>
          <a:ln>
            <a:noFill/>
          </a:ln>
        </p:spPr>
        <p:txBody>
          <a:bodyPr anchor="ctr" bIns="45720" lIns="91440" rIns="91440" tIns="45720"/>
          <a:p>
            <a:pPr algn="l" indent="0" marL="0"/>
            <a:endParaRPr sz="1350">
              <a:solidFill>
                <a:schemeClr val="lt1"/>
              </a:solidFill>
              <a:latin typeface="+mn-lt"/>
              <a:ea typeface="+mn-ea"/>
              <a:cs typeface="+mn-cs"/>
            </a:endParaRPr>
          </a:p>
        </p:txBody>
      </p:sp>
      <p:sp>
        <p:nvSpPr>
          <p:cNvPr hidden="false" id="160" name="Shape 160"/>
          <p:cNvSpPr txBox="false"/>
          <p:nvPr isPhoto="false"/>
        </p:nvSpPr>
        <p:spPr>
          <a:xfrm flipH="false" flipV="false" rot="0">
            <a:off x="187080" y="1433119"/>
            <a:ext cx="1891484" cy="27170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pic>
        <p:nvPicPr>
          <p:cNvPr hidden="false" id="162" name="Picture 162"/>
          <p:cNvPicPr preferRelativeResize="true"/>
          <p:nvPr isPhoto="false"/>
        </p:nvPicPr>
        <p:blipFill>
          <a:blip r:embed="rId1"/>
          <a:stretch/>
        </p:blipFill>
        <p:spPr>
          <a:xfrm flipH="false" flipV="false" rot="0">
            <a:off x="187080" y="1775846"/>
            <a:ext cx="1450850" cy="778129"/>
          </a:xfrm>
          <a:prstGeom prst="rect">
            <a:avLst/>
          </a:prstGeom>
          <a:ln>
            <a:noFill/>
          </a:ln>
        </p:spPr>
      </p:pic>
    </p:spTree>
  </p:cSld>
</p:sld>
</file>

<file path=ppt/slides/slide9.xml><?xml version="1.0" encoding="utf-8"?>
<p:sld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mc:Ignorable="co co-ooxml w14 x14 w15" showMasterSp="true">
  <p:cSld name="">
    <p:spTree>
      <p:nvGrpSpPr>
        <p:cNvPr hidden="false" id="163" name="GroupShape 163"/>
        <p:cNvGrpSpPr/>
        <p:nvPr isPhoto="false"/>
      </p:nvGrpSpPr>
      <p:grpSpPr>
        <a:xfrm flipH="false" flipV="false" rot="0">
          <a:off x="0" y="0"/>
          <a:ext cx="0" cy="0"/>
          <a:chOff x="0" y="0"/>
          <a:chExt cx="0" cy="0"/>
        </a:xfrm>
      </p:grpSpPr>
      <p:sp>
        <p:nvSpPr>
          <p:cNvPr hidden="false" id="164" name="Shape 164"/>
          <p:cNvSpPr txBox="true"/>
          <p:nvPr isPhoto="false"/>
        </p:nvSpPr>
        <p:spPr>
          <a:xfrm flipH="false" flipV="false" rot="0">
            <a:off x="205043" y="112937"/>
            <a:ext cx="8243631" cy="435812"/>
          </a:xfrm>
          <a:prstGeom prst="rect">
            <a:avLst/>
          </a:prstGeom>
        </p:spPr>
        <p:txBody>
          <a:bodyPr anchor="ctr" bIns="0" lIns="0" rIns="0" tIns="0" vert="horz">
            <a:noAutofit/>
          </a:bodyPr>
          <a:lstStyle>
            <a:defPPr/>
            <a:lvl1pPr algn="l" indent="0" lvl="0" marL="0">
              <a:lnSpc>
                <a:spcPct val="90000"/>
              </a:lnSpc>
              <a:spcBef>
                <a:spcPts val="0"/>
              </a:spcBef>
              <a:spcAft>
                <a:spcPts val="221"/>
              </a:spcAft>
              <a:buNone/>
              <a:defRPr sz="1600">
                <a:solidFill>
                  <a:schemeClr val="tx1"/>
                </a:solidFill>
                <a:latin typeface="Arial"/>
                <a:ea typeface="Arial"/>
                <a:cs typeface="Arial"/>
              </a:defRPr>
            </a:lvl1pPr>
            <a:lvl2pPr algn="l" indent="-228600" lvl="1" marL="685800">
              <a:lnSpc>
                <a:spcPct val="90000"/>
              </a:lnSpc>
              <a:spcBef>
                <a:spcPts val="500"/>
              </a:spcBef>
              <a:buFont typeface="Arial"/>
              <a:buChar char="•"/>
              <a:defRPr sz="2400">
                <a:solidFill>
                  <a:schemeClr val="tx1"/>
                </a:solidFill>
                <a:latin typeface="+mn-lt"/>
                <a:ea typeface="+mn-ea"/>
                <a:cs typeface="+mn-cs"/>
              </a:defRPr>
            </a:lvl2pPr>
            <a:lvl3pPr algn="l" indent="-228600" lvl="2" marL="1143000">
              <a:lnSpc>
                <a:spcPct val="90000"/>
              </a:lnSpc>
              <a:spcBef>
                <a:spcPts val="500"/>
              </a:spcBef>
              <a:buFont typeface="Arial"/>
              <a:buChar char="•"/>
              <a:defRPr sz="2000">
                <a:solidFill>
                  <a:schemeClr val="tx1"/>
                </a:solidFill>
                <a:latin typeface="+mn-lt"/>
                <a:ea typeface="+mn-ea"/>
                <a:cs typeface="+mn-cs"/>
              </a:defRPr>
            </a:lvl3pPr>
            <a:lvl4pPr algn="l" indent="-228600" lvl="3" marL="1600200">
              <a:lnSpc>
                <a:spcPct val="90000"/>
              </a:lnSpc>
              <a:spcBef>
                <a:spcPts val="500"/>
              </a:spcBef>
              <a:buFont typeface="Arial"/>
              <a:buChar char="•"/>
              <a:defRPr sz="1800">
                <a:solidFill>
                  <a:schemeClr val="tx1"/>
                </a:solidFill>
                <a:latin typeface="+mn-lt"/>
                <a:ea typeface="+mn-ea"/>
                <a:cs typeface="+mn-cs"/>
              </a:defRPr>
            </a:lvl4pPr>
            <a:lvl5pPr algn="l" indent="-228600" lvl="4" marL="2057400">
              <a:lnSpc>
                <a:spcPct val="90000"/>
              </a:lnSpc>
              <a:spcBef>
                <a:spcPts val="500"/>
              </a:spcBef>
              <a:buFont typeface="Arial"/>
              <a:buChar char="•"/>
              <a:defRPr sz="1800">
                <a:solidFill>
                  <a:schemeClr val="tx1"/>
                </a:solidFill>
                <a:latin typeface="+mn-lt"/>
                <a:ea typeface="+mn-ea"/>
                <a:cs typeface="+mn-cs"/>
              </a:defRPr>
            </a:lvl5pPr>
            <a:lvl6pPr algn="l" indent="-228600" lvl="5" marL="2514600">
              <a:lnSpc>
                <a:spcPct val="90000"/>
              </a:lnSpc>
              <a:spcBef>
                <a:spcPts val="500"/>
              </a:spcBef>
              <a:buFont typeface="Arial"/>
              <a:buChar char="•"/>
              <a:defRPr sz="1800">
                <a:solidFill>
                  <a:schemeClr val="tx1"/>
                </a:solidFill>
                <a:latin typeface="+mn-lt"/>
                <a:ea typeface="+mn-ea"/>
                <a:cs typeface="+mn-cs"/>
              </a:defRPr>
            </a:lvl6pPr>
            <a:lvl7pPr algn="l" indent="-228600" lvl="6" marL="2971800">
              <a:lnSpc>
                <a:spcPct val="90000"/>
              </a:lnSpc>
              <a:spcBef>
                <a:spcPts val="500"/>
              </a:spcBef>
              <a:buFont typeface="Arial"/>
              <a:buChar char="•"/>
              <a:defRPr sz="1800">
                <a:solidFill>
                  <a:schemeClr val="tx1"/>
                </a:solidFill>
                <a:latin typeface="+mn-lt"/>
                <a:ea typeface="+mn-ea"/>
                <a:cs typeface="+mn-cs"/>
              </a:defRPr>
            </a:lvl7pPr>
            <a:lvl8pPr algn="l" indent="-228600" lvl="7" marL="3429000">
              <a:lnSpc>
                <a:spcPct val="90000"/>
              </a:lnSpc>
              <a:spcBef>
                <a:spcPts val="500"/>
              </a:spcBef>
              <a:buFont typeface="Arial"/>
              <a:buChar char="•"/>
              <a:defRPr sz="1800">
                <a:solidFill>
                  <a:schemeClr val="tx1"/>
                </a:solidFill>
                <a:latin typeface="+mn-lt"/>
                <a:ea typeface="+mn-ea"/>
                <a:cs typeface="+mn-cs"/>
              </a:defRPr>
            </a:lvl8pPr>
            <a:lvl9pPr algn="l" indent="-228600" lvl="8" marL="3886200">
              <a:lnSpc>
                <a:spcPct val="90000"/>
              </a:lnSpc>
              <a:spcBef>
                <a:spcPts val="500"/>
              </a:spcBef>
              <a:buFont typeface="Arial"/>
              <a:buChar char="•"/>
              <a:defRPr sz="1800">
                <a:solidFill>
                  <a:schemeClr val="tx1"/>
                </a:solidFill>
                <a:latin typeface="+mn-lt"/>
                <a:ea typeface="+mn-ea"/>
                <a:cs typeface="+mn-cs"/>
              </a:defRPr>
            </a:lvl9pPr>
          </a:lstStyle>
          <a:p>
            <a:pPr indent="0" marL="54000"/>
            <a:r>
              <a:rPr b="true" sz="1800">
                <a:solidFill>
                  <a:srgbClr val="009999"/>
                </a:solidFill>
                <a:latin typeface="Tahoma"/>
                <a:ea typeface="Tahoma"/>
                <a:cs typeface="Tahoma"/>
              </a:rPr>
              <a:t>   Аграрный центр Евразии</a:t>
            </a:r>
            <a:endParaRPr b="true" sz="1800">
              <a:solidFill>
                <a:srgbClr val="009999"/>
              </a:solidFill>
              <a:latin typeface="Tahoma"/>
              <a:ea typeface="Tahoma"/>
              <a:cs typeface="Tahoma"/>
            </a:endParaRPr>
          </a:p>
        </p:txBody>
      </p:sp>
      <p:sp>
        <p:nvSpPr>
          <p:cNvPr hidden="false" id="165" name="Shape 165"/>
          <p:cNvSpPr txBox="false"/>
          <p:nvPr isPhoto="false"/>
        </p:nvSpPr>
        <p:spPr>
          <a:xfrm flipH="false" flipV="false" rot="0">
            <a:off x="600852" y="1991088"/>
            <a:ext cx="4512740" cy="553997"/>
          </a:xfrm>
          <a:prstGeom prst="rect">
            <a:avLst/>
          </a:prstGeom>
          <a:solidFill>
            <a:schemeClr val="tx2">
              <a:lumMod val="20000"/>
              <a:lumOff val="80000"/>
            </a:schemeClr>
          </a:solidFill>
        </p:spPr>
        <p:txBody>
          <a:bodyPr bIns="45720" lIns="91440" rIns="91440" tIns="45720" wrap="square">
            <a:spAutoFit/>
          </a:bodyPr>
          <a:p>
            <a:pPr algn="l" indent="0" marL="0"/>
            <a:r>
              <a:rPr sz="1500">
                <a:solidFill>
                  <a:srgbClr val="0000FF"/>
                </a:solidFill>
                <a:latin typeface="Arial"/>
                <a:ea typeface="Arial"/>
                <a:cs typeface="Arial"/>
              </a:rPr>
              <a:t>Укрупнение отечественных агрофирм, активное привлечение транснациональных корпораций</a:t>
            </a:r>
            <a:endParaRPr sz="1500">
              <a:solidFill>
                <a:srgbClr val="0000FF"/>
              </a:solidFill>
              <a:latin typeface="Arial"/>
              <a:ea typeface="Arial"/>
              <a:cs typeface="Arial"/>
            </a:endParaRPr>
          </a:p>
        </p:txBody>
      </p:sp>
      <p:sp>
        <p:nvSpPr>
          <p:cNvPr hidden="false" id="166" name="Shape 166"/>
          <p:cNvSpPr txBox="false"/>
          <p:nvPr isPhoto="false"/>
        </p:nvSpPr>
        <p:spPr>
          <a:xfrm flipH="false" flipV="false" rot="0">
            <a:off x="120861" y="550499"/>
            <a:ext cx="8897243" cy="1169551"/>
          </a:xfrm>
          <a:prstGeom prst="rect">
            <a:avLst/>
          </a:prstGeom>
        </p:spPr>
        <p:txBody>
          <a:bodyPr bIns="45720" lIns="91440" rIns="91440" tIns="45720" wrap="square">
            <a:spAutoFit/>
          </a:bodyPr>
          <a:p>
            <a:pPr algn="l" indent="0" marL="0"/>
            <a:r>
              <a:rPr i="true" sz="1400">
                <a:solidFill>
                  <a:srgbClr val="009999"/>
                </a:solidFill>
                <a:latin typeface="Arial"/>
                <a:ea typeface="Arial"/>
                <a:cs typeface="Arial"/>
              </a:rPr>
              <a:t>  </a:t>
            </a:r>
            <a:r>
              <a:rPr i="true" sz="1400">
                <a:solidFill>
                  <a:srgbClr val="009999"/>
                </a:solidFill>
                <a:latin typeface="Arial"/>
                <a:ea typeface="Arial"/>
                <a:cs typeface="Arial"/>
              </a:rPr>
              <a:t>Перед нами стоит еще одна задача – </a:t>
            </a:r>
            <a:r>
              <a:rPr b="true" i="true" sz="1400">
                <a:solidFill>
                  <a:srgbClr val="009999"/>
                </a:solidFill>
                <a:latin typeface="Arial"/>
                <a:ea typeface="Arial"/>
                <a:cs typeface="Arial"/>
              </a:rPr>
              <a:t>добиться реального прорыва в агропромышленном комплексе</a:t>
            </a:r>
            <a:r>
              <a:rPr i="true" sz="1400">
                <a:solidFill>
                  <a:srgbClr val="009999"/>
                </a:solidFill>
                <a:latin typeface="Arial"/>
                <a:ea typeface="Arial"/>
                <a:cs typeface="Arial"/>
              </a:rPr>
              <a:t>. Потенциал отечественной сельскохозяйственной отрасли колоссален, однако мы до сих пор не можем раскрыть его в полной мере</a:t>
            </a:r>
            <a:r>
              <a:rPr i="true" sz="1400">
                <a:solidFill>
                  <a:srgbClr val="009999"/>
                </a:solidFill>
                <a:latin typeface="Arial"/>
                <a:ea typeface="Arial"/>
                <a:cs typeface="Arial"/>
              </a:rPr>
              <a:t>.</a:t>
            </a:r>
            <a:endParaRPr i="true" sz="1400">
              <a:solidFill>
                <a:srgbClr val="009999"/>
              </a:solidFill>
              <a:latin typeface="Arial"/>
              <a:ea typeface="Arial"/>
              <a:cs typeface="Arial"/>
            </a:endParaRPr>
          </a:p>
          <a:p>
            <a:pPr algn="l" indent="0" marL="0"/>
            <a:r>
              <a:rPr i="true" sz="1400">
                <a:solidFill>
                  <a:srgbClr val="009999"/>
                </a:solidFill>
                <a:latin typeface="Arial"/>
                <a:ea typeface="Arial"/>
                <a:cs typeface="Arial"/>
              </a:rPr>
              <a:t>... С</a:t>
            </a:r>
            <a:r>
              <a:rPr i="true" sz="1400">
                <a:solidFill>
                  <a:srgbClr val="009999"/>
                </a:solidFill>
                <a:latin typeface="Arial"/>
                <a:ea typeface="Arial"/>
                <a:cs typeface="Arial"/>
              </a:rPr>
              <a:t>тратегическая</a:t>
            </a:r>
            <a:r>
              <a:rPr i="true" sz="1400">
                <a:solidFill>
                  <a:srgbClr val="009999"/>
                </a:solidFill>
                <a:latin typeface="Arial"/>
                <a:ea typeface="Arial"/>
                <a:cs typeface="Arial"/>
              </a:rPr>
              <a:t> </a:t>
            </a:r>
            <a:r>
              <a:rPr i="true" sz="1400">
                <a:solidFill>
                  <a:srgbClr val="009999"/>
                </a:solidFill>
                <a:latin typeface="Arial"/>
                <a:ea typeface="Arial"/>
                <a:cs typeface="Arial"/>
              </a:rPr>
              <a:t>цель нашей страны – стать одним из ведущих аграрных центров Евразийского континента. </a:t>
            </a:r>
            <a:endParaRPr i="true" sz="1400">
              <a:solidFill>
                <a:srgbClr val="009999"/>
              </a:solidFill>
              <a:latin typeface="Arial"/>
              <a:ea typeface="Arial"/>
              <a:cs typeface="Arial"/>
            </a:endParaRPr>
          </a:p>
        </p:txBody>
      </p:sp>
      <p:sp>
        <p:nvSpPr>
          <p:cNvPr hidden="false" id="167" name="Shape 167"/>
          <p:cNvSpPr txBox="false"/>
          <p:nvPr isPhoto="false"/>
        </p:nvSpPr>
        <p:spPr>
          <a:xfrm flipH="false" flipV="false" rot="0">
            <a:off x="5949891" y="2223867"/>
            <a:ext cx="3060610" cy="553997"/>
          </a:xfrm>
          <a:prstGeom prst="rect">
            <a:avLst/>
          </a:prstGeom>
          <a:solidFill>
            <a:schemeClr val="tx2">
              <a:lumMod val="20000"/>
              <a:lumOff val="80000"/>
            </a:schemeClr>
          </a:solidFill>
        </p:spPr>
        <p:txBody>
          <a:bodyPr bIns="45720" lIns="91440" rIns="91440" tIns="45720" wrap="square">
            <a:spAutoFit/>
          </a:bodyPr>
          <a:p>
            <a:pPr algn="l" indent="0" marL="0"/>
            <a:r>
              <a:rPr sz="1500">
                <a:solidFill>
                  <a:srgbClr val="0000FF"/>
                </a:solidFill>
                <a:latin typeface="Arial"/>
                <a:ea typeface="Arial"/>
                <a:cs typeface="Arial"/>
              </a:rPr>
              <a:t>Поддержка малых хозяйств  </a:t>
            </a:r>
            <a:endParaRPr sz="1500">
              <a:solidFill>
                <a:srgbClr val="0000FF"/>
              </a:solidFill>
              <a:latin typeface="Arial"/>
              <a:ea typeface="Arial"/>
              <a:cs typeface="Arial"/>
            </a:endParaRPr>
          </a:p>
          <a:p>
            <a:pPr algn="l" indent="0" marL="0"/>
            <a:r>
              <a:rPr sz="1500">
                <a:solidFill>
                  <a:srgbClr val="0000FF"/>
                </a:solidFill>
                <a:latin typeface="Arial"/>
                <a:ea typeface="Arial"/>
                <a:cs typeface="Arial"/>
              </a:rPr>
              <a:t>по программе «Ауыл аманаты»</a:t>
            </a:r>
            <a:endParaRPr sz="1500">
              <a:solidFill>
                <a:srgbClr val="0000FF"/>
              </a:solidFill>
              <a:latin typeface="Arial"/>
              <a:ea typeface="Arial"/>
              <a:cs typeface="Arial"/>
            </a:endParaRPr>
          </a:p>
        </p:txBody>
      </p:sp>
      <p:sp>
        <p:nvSpPr>
          <p:cNvPr hidden="false" id="168" name="Shape 168"/>
          <p:cNvSpPr txBox="false"/>
          <p:nvPr isPhoto="false"/>
        </p:nvSpPr>
        <p:spPr>
          <a:xfrm flipH="false" flipV="false" rot="0">
            <a:off x="600852" y="2609176"/>
            <a:ext cx="4512740" cy="553997"/>
          </a:xfrm>
          <a:prstGeom prst="rect">
            <a:avLst/>
          </a:prstGeom>
          <a:solidFill>
            <a:schemeClr val="tx2">
              <a:lumMod val="20000"/>
              <a:lumOff val="80000"/>
            </a:schemeClr>
          </a:solidFill>
        </p:spPr>
        <p:txBody>
          <a:bodyPr bIns="45720" lIns="91440" rIns="91440" tIns="45720" wrap="square">
            <a:spAutoFit/>
          </a:bodyPr>
          <a:p>
            <a:pPr algn="l" indent="0" marL="0"/>
            <a:r>
              <a:rPr sz="1500">
                <a:solidFill>
                  <a:srgbClr val="0000FF"/>
                </a:solidFill>
                <a:latin typeface="Arial"/>
                <a:ea typeface="Arial"/>
                <a:cs typeface="Arial"/>
              </a:rPr>
              <a:t>Довести темпы обновления сельскохозяйственной техники до </a:t>
            </a:r>
            <a:r>
              <a:rPr b="true" sz="1500">
                <a:solidFill>
                  <a:srgbClr val="0000FF"/>
                </a:solidFill>
                <a:latin typeface="Arial"/>
                <a:ea typeface="Arial"/>
                <a:cs typeface="Arial"/>
              </a:rPr>
              <a:t>8-10</a:t>
            </a:r>
            <a:r>
              <a:rPr b="true" sz="1500">
                <a:solidFill>
                  <a:srgbClr val="0000FF"/>
                </a:solidFill>
                <a:latin typeface="Arial"/>
                <a:ea typeface="Arial"/>
                <a:cs typeface="Arial"/>
              </a:rPr>
              <a:t>%</a:t>
            </a:r>
            <a:r>
              <a:rPr sz="1500">
                <a:solidFill>
                  <a:srgbClr val="0000FF"/>
                </a:solidFill>
                <a:latin typeface="Arial"/>
                <a:ea typeface="Arial"/>
                <a:cs typeface="Arial"/>
              </a:rPr>
              <a:t> в год</a:t>
            </a:r>
            <a:endParaRPr sz="1500">
              <a:solidFill>
                <a:srgbClr val="0000FF"/>
              </a:solidFill>
              <a:latin typeface="Arial"/>
              <a:ea typeface="Arial"/>
              <a:cs typeface="Arial"/>
            </a:endParaRPr>
          </a:p>
        </p:txBody>
      </p:sp>
      <p:sp>
        <p:nvSpPr>
          <p:cNvPr hidden="false" id="169" name="Shape 169"/>
          <p:cNvSpPr txBox="false"/>
          <p:nvPr isPhoto="false"/>
        </p:nvSpPr>
        <p:spPr>
          <a:xfrm flipH="false" flipV="false" rot="0">
            <a:off x="581231" y="3215544"/>
            <a:ext cx="4532360" cy="784830"/>
          </a:xfrm>
          <a:prstGeom prst="rect">
            <a:avLst/>
          </a:prstGeom>
          <a:solidFill>
            <a:schemeClr val="tx2">
              <a:lumMod val="20000"/>
              <a:lumOff val="80000"/>
            </a:schemeClr>
          </a:solidFill>
        </p:spPr>
        <p:txBody>
          <a:bodyPr bIns="45720" lIns="91440" rIns="91440" tIns="45720" wrap="square">
            <a:spAutoFit/>
          </a:bodyPr>
          <a:p>
            <a:pPr algn="l" indent="0" marL="0"/>
            <a:r>
              <a:rPr sz="1500">
                <a:solidFill>
                  <a:srgbClr val="0000FF"/>
                </a:solidFill>
                <a:latin typeface="Arial"/>
                <a:ea typeface="Arial"/>
                <a:cs typeface="Arial"/>
              </a:rPr>
              <a:t>Сохранение наработанных годами внутренних                     и экспортных ниш, планомерное расширение географии экспорта казахстанской продукции</a:t>
            </a:r>
            <a:endParaRPr sz="1500">
              <a:solidFill>
                <a:srgbClr val="0000FF"/>
              </a:solidFill>
              <a:latin typeface="Arial"/>
              <a:ea typeface="Arial"/>
              <a:cs typeface="Arial"/>
            </a:endParaRPr>
          </a:p>
        </p:txBody>
      </p:sp>
      <p:sp>
        <p:nvSpPr>
          <p:cNvPr hidden="false" id="170" name="Shape 170"/>
          <p:cNvSpPr txBox="false"/>
          <p:nvPr isPhoto="false"/>
        </p:nvSpPr>
        <p:spPr>
          <a:xfrm flipH="false" flipV="false" rot="0">
            <a:off x="5954919" y="2840724"/>
            <a:ext cx="3060611" cy="1477327"/>
          </a:xfrm>
          <a:prstGeom prst="rect">
            <a:avLst/>
          </a:prstGeom>
          <a:solidFill>
            <a:schemeClr val="tx2">
              <a:lumMod val="20000"/>
              <a:lumOff val="80000"/>
            </a:schemeClr>
          </a:solidFill>
        </p:spPr>
        <p:txBody>
          <a:bodyPr bIns="45720" lIns="91440" rIns="91440" tIns="45720" wrap="square">
            <a:spAutoFit/>
          </a:bodyPr>
          <a:p>
            <a:pPr algn="l" indent="0" marL="0"/>
            <a:r>
              <a:rPr sz="1500">
                <a:solidFill>
                  <a:srgbClr val="0000FF"/>
                </a:solidFill>
                <a:latin typeface="Arial"/>
                <a:ea typeface="Arial"/>
                <a:cs typeface="Arial"/>
              </a:rPr>
              <a:t>Развитие </a:t>
            </a:r>
            <a:r>
              <a:rPr sz="1500">
                <a:solidFill>
                  <a:srgbClr val="0000FF"/>
                </a:solidFill>
                <a:latin typeface="Arial"/>
                <a:ea typeface="Arial"/>
                <a:cs typeface="Arial"/>
              </a:rPr>
              <a:t>агронауки</a:t>
            </a:r>
            <a:r>
              <a:rPr sz="1500">
                <a:solidFill>
                  <a:srgbClr val="0000FF"/>
                </a:solidFill>
                <a:latin typeface="Arial"/>
                <a:ea typeface="Arial"/>
                <a:cs typeface="Arial"/>
              </a:rPr>
              <a:t>. </a:t>
            </a:r>
            <a:endParaRPr sz="1500">
              <a:solidFill>
                <a:srgbClr val="0000FF"/>
              </a:solidFill>
              <a:latin typeface="Arial"/>
              <a:ea typeface="Arial"/>
              <a:cs typeface="Arial"/>
            </a:endParaRPr>
          </a:p>
          <a:p>
            <a:pPr algn="l" indent="0" marL="0"/>
            <a:r>
              <a:rPr sz="1500">
                <a:solidFill>
                  <a:srgbClr val="0000FF"/>
                </a:solidFill>
                <a:latin typeface="Arial"/>
                <a:ea typeface="Arial"/>
                <a:cs typeface="Arial"/>
              </a:rPr>
              <a:t>Транформация</a:t>
            </a:r>
            <a:r>
              <a:rPr sz="1500">
                <a:solidFill>
                  <a:srgbClr val="0000FF"/>
                </a:solidFill>
                <a:latin typeface="Arial"/>
                <a:ea typeface="Arial"/>
                <a:cs typeface="Arial"/>
              </a:rPr>
              <a:t> национального аграрного научно-образовательного центра в вертикально интегрированный агротехнологический </a:t>
            </a:r>
            <a:r>
              <a:rPr sz="1500">
                <a:solidFill>
                  <a:srgbClr val="0000FF"/>
                </a:solidFill>
                <a:latin typeface="Arial"/>
                <a:ea typeface="Arial"/>
                <a:cs typeface="Arial"/>
              </a:rPr>
              <a:t>хаб</a:t>
            </a:r>
            <a:endParaRPr sz="1500">
              <a:solidFill>
                <a:srgbClr val="0000FF"/>
              </a:solidFill>
              <a:latin typeface="Arial"/>
              <a:ea typeface="Arial"/>
              <a:cs typeface="Arial"/>
            </a:endParaRPr>
          </a:p>
        </p:txBody>
      </p:sp>
      <p:pic>
        <p:nvPicPr>
          <p:cNvPr hidden="false" id="172" name="Picture 172"/>
          <p:cNvPicPr preferRelativeResize="true"/>
          <p:nvPr isPhoto="false"/>
        </p:nvPicPr>
        <p:blipFill>
          <a:blip r:embed="rId1"/>
          <a:stretch/>
        </p:blipFill>
        <p:spPr>
          <a:xfrm flipH="false" flipV="false" rot="0">
            <a:off x="106801" y="2032574"/>
            <a:ext cx="451758" cy="494977"/>
          </a:xfrm>
          <a:prstGeom prst="rect">
            <a:avLst/>
          </a:prstGeom>
        </p:spPr>
      </p:pic>
      <p:pic>
        <p:nvPicPr>
          <p:cNvPr hidden="false" id="174" name="Picture 174"/>
          <p:cNvPicPr preferRelativeResize="true"/>
          <p:nvPr isPhoto="false"/>
        </p:nvPicPr>
        <p:blipFill>
          <a:blip r:embed="rId2"/>
          <a:srcRect b="16974" l="0" r="0" t="0"/>
          <a:stretch/>
        </p:blipFill>
        <p:spPr>
          <a:xfrm flipH="false" flipV="false" rot="0">
            <a:off x="5378778" y="2383086"/>
            <a:ext cx="490644" cy="326432"/>
          </a:xfrm>
          <a:prstGeom prst="rect">
            <a:avLst/>
          </a:prstGeom>
        </p:spPr>
      </p:pic>
      <p:pic>
        <p:nvPicPr>
          <p:cNvPr hidden="false" id="176" name="Picture 176"/>
          <p:cNvPicPr preferRelativeResize="true"/>
          <p:nvPr isPhoto="false"/>
        </p:nvPicPr>
        <p:blipFill>
          <a:blip r:embed="rId3"/>
          <a:stretch/>
        </p:blipFill>
        <p:spPr>
          <a:xfrm flipH="false" flipV="false" rot="0">
            <a:off x="5350964" y="3349354"/>
            <a:ext cx="555507" cy="364354"/>
          </a:xfrm>
          <a:prstGeom prst="rect">
            <a:avLst/>
          </a:prstGeom>
          <a:ln>
            <a:noFill/>
          </a:ln>
        </p:spPr>
      </p:pic>
      <p:pic>
        <p:nvPicPr>
          <p:cNvPr hidden="false" id="178" name="Picture 178"/>
          <p:cNvPicPr preferRelativeResize="true"/>
          <p:nvPr isPhoto="false"/>
        </p:nvPicPr>
        <p:blipFill>
          <a:blip r:embed="rId4"/>
          <a:srcRect b="18750" l="0" r="0" t="15408"/>
          <a:stretch/>
        </p:blipFill>
        <p:spPr>
          <a:xfrm flipH="false" flipV="false" rot="0">
            <a:off x="90344" y="2659356"/>
            <a:ext cx="510508" cy="392652"/>
          </a:xfrm>
          <a:prstGeom prst="rect">
            <a:avLst/>
          </a:prstGeom>
          <a:ln>
            <a:noFill/>
          </a:ln>
        </p:spPr>
      </p:pic>
      <p:pic>
        <p:nvPicPr>
          <p:cNvPr hidden="false" id="180" name="Picture 180"/>
          <p:cNvPicPr preferRelativeResize="true"/>
          <p:nvPr isPhoto="false"/>
        </p:nvPicPr>
        <p:blipFill>
          <a:blip r:embed="rId5"/>
          <a:stretch/>
        </p:blipFill>
        <p:spPr>
          <a:xfrm flipH="false" flipV="false" rot="0">
            <a:off x="120861" y="3442002"/>
            <a:ext cx="392676" cy="347026"/>
          </a:xfrm>
          <a:prstGeom prst="rect">
            <a:avLst/>
          </a:prstGeom>
        </p:spPr>
      </p:pic>
      <p:sp>
        <p:nvSpPr>
          <p:cNvPr hidden="false" id="181" name="Shape 181"/>
          <p:cNvSpPr txBox="false"/>
          <p:nvPr isPhoto="false"/>
        </p:nvSpPr>
        <p:spPr>
          <a:xfrm flipH="false" flipV="false" rot="0">
            <a:off x="2444766" y="4118373"/>
            <a:ext cx="3457269" cy="323165"/>
          </a:xfrm>
          <a:prstGeom prst="rect">
            <a:avLst/>
          </a:prstGeom>
          <a:solidFill>
            <a:schemeClr val="tx2">
              <a:lumMod val="20000"/>
              <a:lumOff val="80000"/>
            </a:schemeClr>
          </a:solidFill>
        </p:spPr>
        <p:txBody>
          <a:bodyPr bIns="45720" lIns="91440" rIns="91440" tIns="45720" wrap="square">
            <a:spAutoFit/>
          </a:bodyPr>
          <a:p>
            <a:pPr algn="l" indent="0" marL="0"/>
            <a:r>
              <a:rPr sz="1500">
                <a:solidFill>
                  <a:srgbClr val="0000FF"/>
                </a:solidFill>
                <a:latin typeface="Arial"/>
                <a:ea typeface="Arial"/>
                <a:cs typeface="Arial"/>
              </a:rPr>
              <a:t>Реформирование растениеводства</a:t>
            </a:r>
            <a:endParaRPr sz="1500">
              <a:solidFill>
                <a:srgbClr val="0000FF"/>
              </a:solidFill>
              <a:latin typeface="Arial"/>
              <a:ea typeface="Arial"/>
              <a:cs typeface="Arial"/>
            </a:endParaRPr>
          </a:p>
        </p:txBody>
      </p:sp>
      <p:sp>
        <p:nvSpPr>
          <p:cNvPr hidden="false" id="182" name="Shape 182"/>
          <p:cNvSpPr txBox="false"/>
          <p:nvPr isPhoto="false"/>
        </p:nvSpPr>
        <p:spPr>
          <a:xfrm flipH="false" flipV="false" rot="0">
            <a:off x="4601046" y="4509759"/>
            <a:ext cx="4409456" cy="553997"/>
          </a:xfrm>
          <a:prstGeom prst="rect">
            <a:avLst/>
          </a:prstGeom>
          <a:solidFill>
            <a:schemeClr val="tx2">
              <a:lumMod val="20000"/>
              <a:lumOff val="80000"/>
            </a:schemeClr>
          </a:solidFill>
        </p:spPr>
        <p:txBody>
          <a:bodyPr bIns="45720" lIns="91440" rIns="91440" tIns="45720" wrap="square">
            <a:spAutoFit/>
          </a:bodyPr>
          <a:p>
            <a:pPr algn="l" indent="0" marL="0"/>
            <a:r>
              <a:rPr sz="1500">
                <a:solidFill>
                  <a:srgbClr val="0000FF"/>
                </a:solidFill>
                <a:latin typeface="Arial"/>
                <a:ea typeface="Arial"/>
                <a:cs typeface="Arial"/>
              </a:rPr>
              <a:t>Решение проблемы избыточного </a:t>
            </a:r>
            <a:endParaRPr sz="1500">
              <a:solidFill>
                <a:srgbClr val="0000FF"/>
              </a:solidFill>
              <a:latin typeface="Arial"/>
              <a:ea typeface="Arial"/>
              <a:cs typeface="Arial"/>
            </a:endParaRPr>
          </a:p>
          <a:p>
            <a:pPr algn="l" indent="0" marL="0"/>
            <a:r>
              <a:rPr sz="1500">
                <a:solidFill>
                  <a:srgbClr val="0000FF"/>
                </a:solidFill>
                <a:latin typeface="Arial"/>
                <a:ea typeface="Arial"/>
                <a:cs typeface="Arial"/>
              </a:rPr>
              <a:t> </a:t>
            </a:r>
            <a:r>
              <a:rPr sz="1500">
                <a:solidFill>
                  <a:srgbClr val="0000FF"/>
                </a:solidFill>
                <a:latin typeface="Arial"/>
                <a:ea typeface="Arial"/>
                <a:cs typeface="Arial"/>
              </a:rPr>
              <a:t>                                      ценового регулирования</a:t>
            </a:r>
            <a:endParaRPr sz="1500">
              <a:solidFill>
                <a:srgbClr val="0000FF"/>
              </a:solidFill>
              <a:latin typeface="Arial"/>
              <a:ea typeface="Arial"/>
              <a:cs typeface="Arial"/>
            </a:endParaRPr>
          </a:p>
        </p:txBody>
      </p:sp>
      <p:pic>
        <p:nvPicPr>
          <p:cNvPr hidden="false" id="184" name="Picture 184"/>
          <p:cNvPicPr preferRelativeResize="true"/>
          <p:nvPr isPhoto="false"/>
        </p:nvPicPr>
        <p:blipFill>
          <a:blip r:embed="rId6"/>
          <a:stretch/>
        </p:blipFill>
        <p:spPr>
          <a:xfrm flipH="false" flipV="false" rot="0">
            <a:off x="1749514" y="4118373"/>
            <a:ext cx="660698" cy="365309"/>
          </a:xfrm>
          <a:prstGeom prst="rect">
            <a:avLst/>
          </a:prstGeom>
          <a:ln>
            <a:noFill/>
          </a:ln>
        </p:spPr>
      </p:pic>
      <p:pic>
        <p:nvPicPr>
          <p:cNvPr hidden="false" id="186" name="Picture 186"/>
          <p:cNvPicPr preferRelativeResize="true"/>
          <p:nvPr isPhoto="false"/>
        </p:nvPicPr>
        <p:blipFill>
          <a:blip r:embed="rId7"/>
          <a:stretch/>
        </p:blipFill>
        <p:spPr>
          <a:xfrm flipH="false" flipV="false" rot="0">
            <a:off x="3891055" y="4557391"/>
            <a:ext cx="696800" cy="515096"/>
          </a:xfrm>
          <a:prstGeom prst="rect">
            <a:avLst/>
          </a:prstGeom>
          <a:ln>
            <a:noFill/>
          </a:ln>
        </p:spPr>
      </p:pic>
      <p:pic>
        <p:nvPicPr>
          <p:cNvPr hidden="false" id="188" name="Picture 188"/>
          <p:cNvPicPr preferRelativeResize="true"/>
          <p:nvPr isPhoto="false"/>
        </p:nvPicPr>
        <p:blipFill>
          <a:blip r:embed="rId8"/>
          <a:stretch/>
        </p:blipFill>
        <p:spPr>
          <a:xfrm flipH="false" flipV="false" rot="0">
            <a:off x="38727" y="3970145"/>
            <a:ext cx="1577973" cy="1161072"/>
          </a:xfrm>
          <a:prstGeom prst="rect">
            <a:avLst/>
          </a:prstGeom>
          <a:ln>
            <a:noFill/>
          </a:ln>
        </p:spPr>
      </p:pic>
      <p:sp>
        <p:nvSpPr>
          <p:cNvPr hidden="false" id="189" name="Shape 189"/>
          <p:cNvSpPr txBox="false"/>
          <p:nvPr isPhoto="false"/>
        </p:nvSpPr>
        <p:spPr>
          <a:xfrm flipH="false" flipV="false" rot="0">
            <a:off x="205043" y="1703731"/>
            <a:ext cx="1891484" cy="2717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gradFill>
          <a:ln>
            <a:noFill/>
          </a:ln>
        </p:spPr>
        <p:txBody>
          <a:bodyPr anchor="ctr" bIns="27860" lIns="55707" rIns="55707" tIns="27860" wrap="square">
            <a:spAutoFit/>
          </a:bodyPr>
          <a:p>
            <a:pPr algn="ctr" indent="0" marL="0"/>
            <a:r>
              <a:rPr i="true" sz="1400">
                <a:solidFill>
                  <a:srgbClr val="0000FF"/>
                </a:solidFill>
                <a:latin typeface="Arial"/>
                <a:ea typeface="Arial"/>
                <a:cs typeface="Arial"/>
              </a:rPr>
              <a:t>Основные задачи:</a:t>
            </a:r>
            <a:endParaRPr i="true" sz="1400">
              <a:solidFill>
                <a:srgbClr val="0000FF"/>
              </a:solidFill>
              <a:latin typeface="Arial"/>
              <a:ea typeface="Arial"/>
              <a:cs typeface="Arial"/>
            </a:endParaRPr>
          </a:p>
        </p:txBody>
      </p:sp>
    </p:spTree>
  </p:cSld>
</p:sld>
</file>

<file path=ppt/theme/theme1.xml><?xml version="1.0" encoding="utf-8"?>
<a:theme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name="2_Тема Office">
  <a:themeElements>
    <a:clrScheme name="Тема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majorFont>
      <a:minorFont>
        <a:latin typeface="Calibri"/>
        <a:ea typeface=""/>
        <a:cs typeface=""/>
      </a:minorFont>
    </a:fontScheme>
    <a:fmtScheme name="Тема 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gradFill>
      </a:fillStyleLst>
      <a:lnStyleLst>
        <a:ln w="6350">
          <a:solidFill>
            <a:schemeClr val="phClr"/>
          </a:solidFill>
          <a:prstDash val="solid"/>
        </a:ln>
        <a:ln w="12700">
          <a:solidFill>
            <a:schemeClr val="phClr"/>
          </a:solidFill>
          <a:prstDash val="solid"/>
        </a:ln>
        <a:ln w="19050">
          <a:solidFill>
            <a:schemeClr val="phClr"/>
          </a:solidFill>
          <a:prstDash val="solid"/>
        </a:ln>
      </a:lnStyleLst>
      <a:effectStyleLst>
        <a:effectStyle>
          <a:effectLst>
            <a:outerShdw>
              <a:srgbClr val="000000">
                <a:alpha val="38000"/>
              </a:srgbClr>
            </a:outerShdw>
          </a:effectLst>
        </a:effectStyle>
        <a:effectStyle>
          <a:effectLst>
            <a:outerShdw>
              <a:srgbClr val="000000">
                <a:alpha val="35000"/>
              </a:srgbClr>
            </a:outerShdw>
          </a:effectLst>
        </a:effectStyle>
        <a:effectStyle>
          <a:effectLst>
            <a:outerShdw>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gradFill>
      </a:bgFillStyleLst>
    </a:fmtScheme>
  </a:themeElements>
</a:theme>
</file>

<file path=ppt/theme/theme2.xml><?xml version="1.0" encoding="utf-8"?>
<a:theme xmlns:a="http://schemas.openxmlformats.org/drawingml/2006/main" xmlns:a15="http://schemas.microsoft.com/office/drawing/2012/main" xmlns:asvg="http://schemas.microsoft.com/office/drawing/2016/SVG/main" xmlns:c="http://schemas.openxmlformats.org/drawingml/2006/chart" xmlns:co="http://ncloudtech.com" xmlns:co-ooxml="http://ncloudtech.com/ooxml" xmlns:m="http://schemas.openxmlformats.org/officeDocument/2006/math" xmlns:mc="http://schemas.openxmlformats.org/markup-compatibility/2006" xmlns:o="urn:schemas-microsoft-com:office:office" xmlns:p="http://schemas.openxmlformats.org/presentationml/2006/main" xmlns:pic="http://schemas.openxmlformats.org/drawingml/2006/picture" xmlns:r="http://schemas.openxmlformats.org/officeDocument/2006/relationships" xmlns:s="http://schemas.openxmlformats.org/officeDocument/2006/sharedTypes" xmlns:sl="http://schemas.openxmlformats.org/schemaLibrary/2006/main" xmlns:v="urn:schemas-microsoft-com:vml" xmlns:w="http://schemas.openxmlformats.org/wordprocessingml/2006/main" xmlns:w10="urn:schemas-microsoft-com:office:word" xmlns:w14="http://schemas.microsoft.com/office/word/2010/wordml" xmlns:w15="http://schemas.microsoft.com/office/word/2012/wordml" xmlns:wp="http://schemas.openxmlformats.org/drawingml/2006/wordprocessingDrawing" xmlns:wpg="http://schemas.microsoft.com/office/word/2010/wordprocessingGroup" xmlns:wps="http://schemas.microsoft.com/office/word/2010/wordprocessingShape" xmlns:x="urn:schemas-microsoft-com:office:excel" xmlns:x14="http://schemas.microsoft.com/office/spreadsheetml/2009/9/main" xmlns:xdr="http://schemas.openxmlformats.org/drawingml/2006/spreadsheetDrawing" xmlns:xm="http://schemas.microsoft.com/office/excel/2006/main" name="1_Тема Office">
  <a:themeElements>
    <a:clrScheme name="Тема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majorFont>
      <a:minorFont>
        <a:latin typeface="Calibri"/>
        <a:ea typeface=""/>
        <a:cs typeface=""/>
      </a:minorFont>
    </a:fontScheme>
    <a:fmtScheme name="Тема 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gradFill>
      </a:fillStyleLst>
      <a:lnStyleLst>
        <a:ln w="6350">
          <a:solidFill>
            <a:schemeClr val="phClr"/>
          </a:solidFill>
          <a:prstDash val="solid"/>
        </a:ln>
        <a:ln w="12700">
          <a:solidFill>
            <a:schemeClr val="phClr"/>
          </a:solidFill>
          <a:prstDash val="solid"/>
        </a:ln>
        <a:ln w="19050">
          <a:solidFill>
            <a:schemeClr val="phClr"/>
          </a:solidFill>
          <a:prstDash val="solid"/>
        </a:ln>
      </a:lnStyleLst>
      <a:effectStyleLst>
        <a:effectStyle>
          <a:effectLst>
            <a:outerShdw>
              <a:srgbClr val="000000">
                <a:alpha val="38000"/>
              </a:srgbClr>
            </a:outerShdw>
          </a:effectLst>
        </a:effectStyle>
        <a:effectStyle>
          <a:effectLst>
            <a:outerShdw>
              <a:srgbClr val="000000">
                <a:alpha val="35000"/>
              </a:srgbClr>
            </a:outerShdw>
          </a:effectLst>
        </a:effectStyle>
        <a:effectStyle>
          <a:effectLst>
            <a:outerShdw>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gradFill>
      </a:bgFillStyleLst>
    </a:fmtScheme>
  </a:themeElements>
</a:theme>
</file>

<file path=docProps/app.xml><?xml version="1.0" encoding="utf-8"?>
<Properties xmlns="http://schemas.openxmlformats.org/officeDocument/2006/extended-properties">
  <Template>Normal.dotm</Template>
  <TotalTime>0</TotalTime>
  <DocSecurity>0</DocSecurity>
  <ScaleCrop>false</ScaleCrop>
  <Application>MyOffice-CoreFramework-Android/30-1057.739.7919.691.1@89f4a034c81d4209c3ded56ae0069fc9a02e31e4</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modified xsi:type="dcterms:W3CDTF">2023-09-14T06:48:55Z</dcterms:modified>
</cp:coreProperties>
</file>